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68"/>
  </p:notesMasterIdLst>
  <p:sldIdLst>
    <p:sldId id="256" r:id="rId2"/>
    <p:sldId id="259" r:id="rId3"/>
    <p:sldId id="634" r:id="rId4"/>
    <p:sldId id="635" r:id="rId5"/>
    <p:sldId id="636" r:id="rId6"/>
    <p:sldId id="637" r:id="rId7"/>
    <p:sldId id="555" r:id="rId8"/>
    <p:sldId id="638" r:id="rId9"/>
    <p:sldId id="639" r:id="rId10"/>
    <p:sldId id="640" r:id="rId11"/>
    <p:sldId id="641" r:id="rId12"/>
    <p:sldId id="633" r:id="rId13"/>
    <p:sldId id="645" r:id="rId14"/>
    <p:sldId id="646" r:id="rId15"/>
    <p:sldId id="647" r:id="rId16"/>
    <p:sldId id="642" r:id="rId17"/>
    <p:sldId id="643" r:id="rId18"/>
    <p:sldId id="644" r:id="rId19"/>
    <p:sldId id="648" r:id="rId20"/>
    <p:sldId id="652" r:id="rId21"/>
    <p:sldId id="651" r:id="rId22"/>
    <p:sldId id="649" r:id="rId23"/>
    <p:sldId id="650" r:id="rId24"/>
    <p:sldId id="382" r:id="rId25"/>
    <p:sldId id="654" r:id="rId26"/>
    <p:sldId id="653" r:id="rId27"/>
    <p:sldId id="655" r:id="rId28"/>
    <p:sldId id="656" r:id="rId29"/>
    <p:sldId id="657" r:id="rId30"/>
    <p:sldId id="658" r:id="rId31"/>
    <p:sldId id="659" r:id="rId32"/>
    <p:sldId id="560" r:id="rId33"/>
    <p:sldId id="660" r:id="rId34"/>
    <p:sldId id="661" r:id="rId35"/>
    <p:sldId id="662" r:id="rId36"/>
    <p:sldId id="663" r:id="rId37"/>
    <p:sldId id="664" r:id="rId38"/>
    <p:sldId id="665" r:id="rId39"/>
    <p:sldId id="666" r:id="rId40"/>
    <p:sldId id="668" r:id="rId41"/>
    <p:sldId id="667" r:id="rId42"/>
    <p:sldId id="669" r:id="rId43"/>
    <p:sldId id="670" r:id="rId44"/>
    <p:sldId id="671" r:id="rId45"/>
    <p:sldId id="672" r:id="rId46"/>
    <p:sldId id="673" r:id="rId47"/>
    <p:sldId id="674" r:id="rId48"/>
    <p:sldId id="675" r:id="rId49"/>
    <p:sldId id="676" r:id="rId50"/>
    <p:sldId id="677" r:id="rId51"/>
    <p:sldId id="678" r:id="rId52"/>
    <p:sldId id="679" r:id="rId53"/>
    <p:sldId id="680" r:id="rId54"/>
    <p:sldId id="681" r:id="rId55"/>
    <p:sldId id="682" r:id="rId56"/>
    <p:sldId id="683" r:id="rId57"/>
    <p:sldId id="684" r:id="rId58"/>
    <p:sldId id="685" r:id="rId59"/>
    <p:sldId id="687" r:id="rId60"/>
    <p:sldId id="686" r:id="rId61"/>
    <p:sldId id="688" r:id="rId62"/>
    <p:sldId id="689" r:id="rId63"/>
    <p:sldId id="690" r:id="rId64"/>
    <p:sldId id="691" r:id="rId65"/>
    <p:sldId id="692" r:id="rId66"/>
    <p:sldId id="343" r:id="rId67"/>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C"/>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94660"/>
  </p:normalViewPr>
  <p:slideViewPr>
    <p:cSldViewPr snapToGrid="0">
      <p:cViewPr>
        <p:scale>
          <a:sx n="24" d="100"/>
          <a:sy n="24" d="100"/>
        </p:scale>
        <p:origin x="1035" y="4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8/15/2024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12</a:t>
            </a:fld>
            <a:endParaRPr lang="en-US"/>
          </a:p>
        </p:txBody>
      </p:sp>
    </p:spTree>
    <p:extLst>
      <p:ext uri="{BB962C8B-B14F-4D97-AF65-F5344CB8AC3E}">
        <p14:creationId xmlns:p14="http://schemas.microsoft.com/office/powerpoint/2010/main" val="207783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13</a:t>
            </a:fld>
            <a:endParaRPr lang="en-US"/>
          </a:p>
        </p:txBody>
      </p:sp>
    </p:spTree>
    <p:extLst>
      <p:ext uri="{BB962C8B-B14F-4D97-AF65-F5344CB8AC3E}">
        <p14:creationId xmlns:p14="http://schemas.microsoft.com/office/powerpoint/2010/main" val="2076389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14</a:t>
            </a:fld>
            <a:endParaRPr lang="en-US"/>
          </a:p>
        </p:txBody>
      </p:sp>
    </p:spTree>
    <p:extLst>
      <p:ext uri="{BB962C8B-B14F-4D97-AF65-F5344CB8AC3E}">
        <p14:creationId xmlns:p14="http://schemas.microsoft.com/office/powerpoint/2010/main" val="313612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15</a:t>
            </a:fld>
            <a:endParaRPr lang="en-US"/>
          </a:p>
        </p:txBody>
      </p:sp>
    </p:spTree>
    <p:extLst>
      <p:ext uri="{BB962C8B-B14F-4D97-AF65-F5344CB8AC3E}">
        <p14:creationId xmlns:p14="http://schemas.microsoft.com/office/powerpoint/2010/main" val="804791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28</a:t>
            </a:fld>
            <a:endParaRPr lang="en-US"/>
          </a:p>
        </p:txBody>
      </p:sp>
    </p:spTree>
    <p:extLst>
      <p:ext uri="{BB962C8B-B14F-4D97-AF65-F5344CB8AC3E}">
        <p14:creationId xmlns:p14="http://schemas.microsoft.com/office/powerpoint/2010/main" val="1266653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29</a:t>
            </a:fld>
            <a:endParaRPr lang="en-US"/>
          </a:p>
        </p:txBody>
      </p:sp>
    </p:spTree>
    <p:extLst>
      <p:ext uri="{BB962C8B-B14F-4D97-AF65-F5344CB8AC3E}">
        <p14:creationId xmlns:p14="http://schemas.microsoft.com/office/powerpoint/2010/main" val="216388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30</a:t>
            </a:fld>
            <a:endParaRPr lang="en-US"/>
          </a:p>
        </p:txBody>
      </p:sp>
    </p:spTree>
    <p:extLst>
      <p:ext uri="{BB962C8B-B14F-4D97-AF65-F5344CB8AC3E}">
        <p14:creationId xmlns:p14="http://schemas.microsoft.com/office/powerpoint/2010/main" val="1221067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31</a:t>
            </a:fld>
            <a:endParaRPr lang="en-US"/>
          </a:p>
        </p:txBody>
      </p:sp>
    </p:spTree>
    <p:extLst>
      <p:ext uri="{BB962C8B-B14F-4D97-AF65-F5344CB8AC3E}">
        <p14:creationId xmlns:p14="http://schemas.microsoft.com/office/powerpoint/2010/main" val="282677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433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12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50315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8/15/2024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28456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9981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7881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364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4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666481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8/15/2024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145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8/15/2024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261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8/15/2024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91507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744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8/15/2024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62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8/15/2024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257736135"/>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a:xfrm>
            <a:off x="361950" y="402673"/>
            <a:ext cx="11485493" cy="4017526"/>
          </a:xfrm>
          <a:noFill/>
        </p:spPr>
        <p:txBody>
          <a:bodyPr>
            <a:noAutofit/>
          </a:bodyPr>
          <a:lstStyle/>
          <a:p>
            <a:r>
              <a:rPr lang="en-US" sz="9600" b="1" dirty="0">
                <a:ln w="28575">
                  <a:solidFill>
                    <a:schemeClr val="tx2">
                      <a:lumMod val="10000"/>
                    </a:schemeClr>
                  </a:solidFill>
                </a:ln>
                <a:solidFill>
                  <a:schemeClr val="tx1"/>
                </a:solidFill>
                <a:effectLst>
                  <a:outerShdw blurRad="50800" dist="38100" algn="l" rotWithShape="0">
                    <a:prstClr val="black">
                      <a:alpha val="40000"/>
                    </a:prstClr>
                  </a:outerShdw>
                </a:effectLst>
              </a:rPr>
              <a:t>Teaching Disciples: Part 1</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07</a:t>
            </a:r>
          </a:p>
          <a:p>
            <a:r>
              <a:rPr lang="en-US" sz="2800" b="1" dirty="0"/>
              <a:t>Mark 8, 9</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8:29-33</a:t>
            </a:r>
            <a:endParaRPr lang="en-US" sz="5400" b="1" dirty="0"/>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a:bodyPr>
          <a:lstStyle/>
          <a:p>
            <a:r>
              <a:rPr lang="en-US" sz="3600" dirty="0"/>
              <a:t>29 And he saith unto them, But whom say ye that I am? And Peter </a:t>
            </a:r>
            <a:r>
              <a:rPr lang="en-US" sz="3600" dirty="0" err="1"/>
              <a:t>answereth</a:t>
            </a:r>
            <a:r>
              <a:rPr lang="en-US" sz="3600" dirty="0"/>
              <a:t> and saith unto him, Thou art the Christ.</a:t>
            </a:r>
          </a:p>
        </p:txBody>
      </p:sp>
      <p:pic>
        <p:nvPicPr>
          <p:cNvPr id="7" name="Picture Placeholder 6">
            <a:extLst>
              <a:ext uri="{FF2B5EF4-FFF2-40B4-BE49-F238E27FC236}">
                <a16:creationId xmlns:a16="http://schemas.microsoft.com/office/drawing/2014/main" id="{780CC753-F548-B3A7-CF32-8A0B2EB2D972}"/>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61" r="30990"/>
          <a:stretch/>
        </p:blipFill>
        <p:spPr>
          <a:xfrm>
            <a:off x="6098117" y="0"/>
            <a:ext cx="6093883" cy="6858000"/>
          </a:xfrm>
        </p:spPr>
      </p:pic>
    </p:spTree>
    <p:extLst>
      <p:ext uri="{BB962C8B-B14F-4D97-AF65-F5344CB8AC3E}">
        <p14:creationId xmlns:p14="http://schemas.microsoft.com/office/powerpoint/2010/main" val="3001357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8:30-33</a:t>
            </a:r>
            <a:endParaRPr lang="en-US" sz="5400" b="1" dirty="0"/>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a:bodyPr>
          <a:lstStyle/>
          <a:p>
            <a:r>
              <a:rPr lang="en-US" sz="4400" dirty="0"/>
              <a:t>30 And he charged them that they should tell no man of him.</a:t>
            </a:r>
          </a:p>
        </p:txBody>
      </p:sp>
      <p:pic>
        <p:nvPicPr>
          <p:cNvPr id="8" name="Picture Placeholder 7">
            <a:extLst>
              <a:ext uri="{FF2B5EF4-FFF2-40B4-BE49-F238E27FC236}">
                <a16:creationId xmlns:a16="http://schemas.microsoft.com/office/drawing/2014/main" id="{131A208B-2759-C431-004A-7A0D781E35B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859547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16:15</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187147"/>
            <a:ext cx="11205976" cy="4311122"/>
          </a:xfrm>
        </p:spPr>
        <p:txBody>
          <a:bodyPr>
            <a:noAutofit/>
          </a:bodyPr>
          <a:lstStyle/>
          <a:p>
            <a:pPr marL="0" indent="0">
              <a:buNone/>
            </a:pPr>
            <a:r>
              <a:rPr lang="en-US" sz="3600" b="1" dirty="0"/>
              <a:t>“Constant companions of Jesus now for more than a year, and some of them for more than two years, the disciples had had opportunities to observe the many evidences of the divinity of Jesus far exceeding those of other men. Now Jesus gave them an opportunity to testify to their faith.”  </a:t>
            </a:r>
          </a:p>
        </p:txBody>
      </p:sp>
    </p:spTree>
    <p:extLst>
      <p:ext uri="{BB962C8B-B14F-4D97-AF65-F5344CB8AC3E}">
        <p14:creationId xmlns:p14="http://schemas.microsoft.com/office/powerpoint/2010/main" val="1429759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16:15</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“Though their understanding of Him was even yet far from perfect, Andrew, Philip, and Nathanael had apparently believed from the very beginning that Jesus was the Messiah. After the storm on the lake all the disciples had worshiped Him, and after the crisis in Galilee they had professed faith in Him as the Son of God.”</a:t>
            </a:r>
          </a:p>
        </p:txBody>
      </p:sp>
    </p:spTree>
    <p:extLst>
      <p:ext uri="{BB962C8B-B14F-4D97-AF65-F5344CB8AC3E}">
        <p14:creationId xmlns:p14="http://schemas.microsoft.com/office/powerpoint/2010/main" val="795677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16:16</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“The disciples were still loyal to Christ as the Messiah of prophecy, even though they understood but imperfectly all that was involved in it. Later, of course, they did understand. Except as they grasped this fundamental truth by faith and held firmly to it, they too would fail utterly to grasp the truth that the Messiah must suffer.”</a:t>
            </a:r>
          </a:p>
        </p:txBody>
      </p:sp>
    </p:spTree>
    <p:extLst>
      <p:ext uri="{BB962C8B-B14F-4D97-AF65-F5344CB8AC3E}">
        <p14:creationId xmlns:p14="http://schemas.microsoft.com/office/powerpoint/2010/main" val="594450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16:16</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“As it was, when His hour of extremity came, “all the disciples forsook him, and fled.” Even so, Jesus was basing the future hopes of the church on this little band of witnesses, and unless they believed Him to be the Christ, what hope was there that other men would ever believe this sublime truth?” </a:t>
            </a:r>
          </a:p>
        </p:txBody>
      </p:sp>
    </p:spTree>
    <p:extLst>
      <p:ext uri="{BB962C8B-B14F-4D97-AF65-F5344CB8AC3E}">
        <p14:creationId xmlns:p14="http://schemas.microsoft.com/office/powerpoint/2010/main" val="1554208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8:31-33</a:t>
            </a:r>
            <a:endParaRPr lang="en-US" sz="5400" b="1" dirty="0"/>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fontScale="77500" lnSpcReduction="20000"/>
          </a:bodyPr>
          <a:lstStyle/>
          <a:p>
            <a:r>
              <a:rPr lang="en-US" sz="4400" dirty="0"/>
              <a:t>31 And he began to teach them, that the Son of man must suffer many things, and be rejected of the elders, and of the chief priests, and scribes, and be killed, and after three days rise again.</a:t>
            </a:r>
          </a:p>
        </p:txBody>
      </p:sp>
      <p:pic>
        <p:nvPicPr>
          <p:cNvPr id="7" name="Picture Placeholder 6">
            <a:extLst>
              <a:ext uri="{FF2B5EF4-FFF2-40B4-BE49-F238E27FC236}">
                <a16:creationId xmlns:a16="http://schemas.microsoft.com/office/drawing/2014/main" id="{F608750D-B863-3B23-2093-57F6A0F725B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548687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8:32-33</a:t>
            </a:r>
            <a:endParaRPr lang="en-US" sz="5400" b="1" dirty="0"/>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a:bodyPr>
          <a:lstStyle/>
          <a:p>
            <a:r>
              <a:rPr lang="en-US" sz="4400" dirty="0"/>
              <a:t>32 And he </a:t>
            </a:r>
            <a:r>
              <a:rPr lang="en-US" sz="4400" dirty="0" err="1"/>
              <a:t>spake</a:t>
            </a:r>
            <a:r>
              <a:rPr lang="en-US" sz="4400" dirty="0"/>
              <a:t> that saying openly. And Peter took him, and began to rebuke him.</a:t>
            </a:r>
          </a:p>
        </p:txBody>
      </p:sp>
      <p:pic>
        <p:nvPicPr>
          <p:cNvPr id="12" name="Picture Placeholder 11">
            <a:extLst>
              <a:ext uri="{FF2B5EF4-FFF2-40B4-BE49-F238E27FC236}">
                <a16:creationId xmlns:a16="http://schemas.microsoft.com/office/drawing/2014/main" id="{EDEF6737-5847-7E54-59CE-65BA4CCDBE3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192927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8:33</a:t>
            </a:r>
            <a:endParaRPr lang="en-US" sz="5400" b="1" dirty="0"/>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818168"/>
            <a:ext cx="5022546" cy="4688958"/>
          </a:xfrm>
        </p:spPr>
        <p:txBody>
          <a:bodyPr>
            <a:normAutofit fontScale="92500" lnSpcReduction="10000"/>
          </a:bodyPr>
          <a:lstStyle/>
          <a:p>
            <a:r>
              <a:rPr lang="en-US" sz="3600" dirty="0"/>
              <a:t>33 But when he had turned about and looked on his disciples, he rebuked Peter, saying, Get thee behind me, Satan: for thou </a:t>
            </a:r>
            <a:r>
              <a:rPr lang="en-US" sz="3600" dirty="0" err="1"/>
              <a:t>savourest</a:t>
            </a:r>
            <a:r>
              <a:rPr lang="en-US" sz="3600" dirty="0"/>
              <a:t> not the things that be of God, but the things that be of men.</a:t>
            </a:r>
          </a:p>
        </p:txBody>
      </p:sp>
      <p:pic>
        <p:nvPicPr>
          <p:cNvPr id="7" name="Picture Placeholder 6">
            <a:extLst>
              <a:ext uri="{FF2B5EF4-FFF2-40B4-BE49-F238E27FC236}">
                <a16:creationId xmlns:a16="http://schemas.microsoft.com/office/drawing/2014/main" id="{73944470-602F-D110-2EF8-F6682F72A71E}"/>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 r="33327"/>
          <a:stretch/>
        </p:blipFill>
        <p:spPr>
          <a:xfrm>
            <a:off x="6098117" y="0"/>
            <a:ext cx="6093883" cy="6858000"/>
          </a:xfrm>
        </p:spPr>
      </p:pic>
    </p:spTree>
    <p:extLst>
      <p:ext uri="{BB962C8B-B14F-4D97-AF65-F5344CB8AC3E}">
        <p14:creationId xmlns:p14="http://schemas.microsoft.com/office/powerpoint/2010/main" val="2712553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“After Peter's confession, Jesus charged the disciples to tell no man that He was the Christ. This charge was given because of the determined opposition of the scribes and Pharisees.”</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p.414</a:t>
            </a:r>
          </a:p>
        </p:txBody>
      </p:sp>
    </p:spTree>
    <p:extLst>
      <p:ext uri="{BB962C8B-B14F-4D97-AF65-F5344CB8AC3E}">
        <p14:creationId xmlns:p14="http://schemas.microsoft.com/office/powerpoint/2010/main" val="2516431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 Blind Man in Bethsaida</a:t>
            </a:r>
            <a:br>
              <a:rPr lang="en-US" sz="3600" dirty="0"/>
            </a:br>
            <a:r>
              <a:rPr lang="en-US" sz="3200" dirty="0">
                <a:solidFill>
                  <a:schemeClr val="bg1"/>
                </a:solidFill>
              </a:rPr>
              <a:t>Mark 8:22-26</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22 And he cometh to Bethsaida; and they bring a blind man unto him, and besought him to touch him.</a:t>
            </a:r>
          </a:p>
        </p:txBody>
      </p:sp>
      <p:pic>
        <p:nvPicPr>
          <p:cNvPr id="5" name="Picture 2" descr="Mark 8:22 - &quot;¶ And he cometh to Bethsaida; and they bring a blind man unto him, and besought him to touch him.&quot;&#10;&#10;A biblical scene inspired by Mark 8:22. Depict a bustling ancient town named Bethsaida. In the center, there is a gathering of diverse individuals; amongst them, a Caucasian man, presumably blind, being guided by a Hispanic man. On the outskirts of the crowd, stands the central figure, a Middle-Eastern man extending his hand towards the blind man. Everyone in the scene seems eager; their eyes filled with anticipation. Simultaneously, apply an aesthetic that's reminiscent of digital artistry characterized by vibrant colors and sharp, clean lines.">
            <a:extLst>
              <a:ext uri="{FF2B5EF4-FFF2-40B4-BE49-F238E27FC236}">
                <a16:creationId xmlns:a16="http://schemas.microsoft.com/office/drawing/2014/main" id="{2601F186-C2A8-07E6-D1E2-2DF38E2C3D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200"/>
          <a:stretch/>
        </p:blipFill>
        <p:spPr bwMode="auto">
          <a:xfrm>
            <a:off x="1073150" y="2341355"/>
            <a:ext cx="3547533" cy="4134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“More than this, the people, and even the disciples, had so false a conception of the Messiah that a public announcement of Him would give them no true idea of His character or His work.”</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p.414</a:t>
            </a:r>
          </a:p>
        </p:txBody>
      </p:sp>
    </p:spTree>
    <p:extLst>
      <p:ext uri="{BB962C8B-B14F-4D97-AF65-F5344CB8AC3E}">
        <p14:creationId xmlns:p14="http://schemas.microsoft.com/office/powerpoint/2010/main" val="421039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“But day by day He was revealing Himself to them as the </a:t>
            </a:r>
            <a:r>
              <a:rPr lang="en-US" sz="4000" dirty="0" err="1"/>
              <a:t>Saviour</a:t>
            </a:r>
            <a:r>
              <a:rPr lang="en-US" sz="4000" dirty="0"/>
              <a:t>, and thus He desired to give them a true conception of Him as the Messiah.”</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p.414</a:t>
            </a:r>
          </a:p>
        </p:txBody>
      </p:sp>
    </p:spTree>
    <p:extLst>
      <p:ext uri="{BB962C8B-B14F-4D97-AF65-F5344CB8AC3E}">
        <p14:creationId xmlns:p14="http://schemas.microsoft.com/office/powerpoint/2010/main" val="3133169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“The disciples still expected Christ to reign as a temporal prince. Although He had so long concealed His design, they believed that He would not always remain in poverty and obscurity; the time was near when He would establish His kingdom.”</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p.415</a:t>
            </a:r>
          </a:p>
        </p:txBody>
      </p:sp>
    </p:spTree>
    <p:extLst>
      <p:ext uri="{BB962C8B-B14F-4D97-AF65-F5344CB8AC3E}">
        <p14:creationId xmlns:p14="http://schemas.microsoft.com/office/powerpoint/2010/main" val="2620302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“That the hatred of the priests and rabbis would never be overcome, that Christ would be rejected by His own nation, condemned as a deceiver, and crucified as a malefactor,—such a thought the disciples had never entertained.”</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p.415</a:t>
            </a:r>
          </a:p>
        </p:txBody>
      </p:sp>
    </p:spTree>
    <p:extLst>
      <p:ext uri="{BB962C8B-B14F-4D97-AF65-F5344CB8AC3E}">
        <p14:creationId xmlns:p14="http://schemas.microsoft.com/office/powerpoint/2010/main" val="3245612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Faith in ACTION</a:t>
            </a:r>
            <a:br>
              <a:rPr lang="en-US" sz="5400" dirty="0"/>
            </a:br>
            <a:r>
              <a:rPr lang="en-US" dirty="0"/>
              <a:t>Mark 8:34-38</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34 And when he had called the people unto him with his disciples also, he said unto them, Whosoever will come after me, let him deny himself, and take up his cross, and follow me.</a:t>
            </a:r>
          </a:p>
        </p:txBody>
      </p:sp>
      <p:pic>
        <p:nvPicPr>
          <p:cNvPr id="6146" name="Picture 2" descr="Mark 8:34-35 - &quot;And when he had called the people unto him with his disciples also, he said unto them, Whosoever will come after me, let him deny himself, and take up his cross, and follow me. For whosoever will save his life shall lose it; but whosoever shall lose his life for my sake and the gospel's, the same shall save it.&quot;&#10;&#10;Generate a digital art representation of a scene from the biblical verse Mark 8:34-35. In this scene, a historical figure addresses a gathering of people and his key followers, urging them to lead selfless lives and carry their burdens faithfully. The scene depicts the seriousness of his message about those who are willing to lose their lives for a higher cause, will gain eternal life.">
            <a:extLst>
              <a:ext uri="{FF2B5EF4-FFF2-40B4-BE49-F238E27FC236}">
                <a16:creationId xmlns:a16="http://schemas.microsoft.com/office/drawing/2014/main" id="{36024FF1-DB87-3D46-8FA6-0F63A1A2982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37003" y="2222285"/>
            <a:ext cx="4243915" cy="4243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Faith in ACTION</a:t>
            </a:r>
            <a:br>
              <a:rPr lang="en-US" sz="5400" dirty="0"/>
            </a:br>
            <a:r>
              <a:rPr lang="en-US" dirty="0"/>
              <a:t>Mark 8:35-38</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4000" dirty="0">
                <a:solidFill>
                  <a:schemeClr val="bg1"/>
                </a:solidFill>
              </a:rPr>
              <a:t>35 For whosoever will save his life shall lose it; but whosoever shall lose his life for my sake and the gospel's, the same shall save it.</a:t>
            </a:r>
          </a:p>
        </p:txBody>
      </p:sp>
      <p:pic>
        <p:nvPicPr>
          <p:cNvPr id="5122" name="Picture 2" descr="Mark 8:35 - &quot;For whosoever will save his life shall lose it; but whosoever shall lose his life for my sake and the gospel's, the same shall save it.&quot;&#10;&#10;A visual representation of Mark 8:35, 'For whosoever will save his life shall lose it; but whosoever shall lose his life for my sake and the gospel's, the same shall save it.' This presentation, done in the style of digital art, creatively and symbolically uses elements including a life-saver, a figure walking away from it towards a large book (symbolizing the Gospel), and another figure holding a life-saver while standing on the book. All these elements are draped in the soft shimmer of digital effects to symbolize the ethereal and spiritual nuances of the verse.">
            <a:extLst>
              <a:ext uri="{FF2B5EF4-FFF2-40B4-BE49-F238E27FC236}">
                <a16:creationId xmlns:a16="http://schemas.microsoft.com/office/drawing/2014/main" id="{CB99D87C-2572-E209-4A7B-AAC10742986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2922" y="2222286"/>
            <a:ext cx="4110861" cy="4110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720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Faith in ACTION</a:t>
            </a:r>
            <a:br>
              <a:rPr lang="en-US" sz="5400" dirty="0"/>
            </a:br>
            <a:r>
              <a:rPr lang="en-US" dirty="0"/>
              <a:t>Mark 8:36-38</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314438"/>
          </a:xfrm>
          <a:solidFill>
            <a:schemeClr val="accent2">
              <a:lumMod val="20000"/>
              <a:lumOff val="80000"/>
            </a:schemeClr>
          </a:solidFill>
        </p:spPr>
        <p:txBody>
          <a:bodyPr>
            <a:noAutofit/>
          </a:bodyPr>
          <a:lstStyle/>
          <a:p>
            <a:r>
              <a:rPr lang="en-US" sz="3900" dirty="0">
                <a:solidFill>
                  <a:schemeClr val="bg1"/>
                </a:solidFill>
              </a:rPr>
              <a:t>36 For what shall it profit a man, if he shall gain the whole world, and lose his own soul?</a:t>
            </a:r>
          </a:p>
          <a:p>
            <a:r>
              <a:rPr lang="en-US" sz="3900" dirty="0">
                <a:solidFill>
                  <a:schemeClr val="bg1"/>
                </a:solidFill>
              </a:rPr>
              <a:t>37 Or what shall a man give in exchange for his soul?</a:t>
            </a:r>
          </a:p>
        </p:txBody>
      </p:sp>
      <p:pic>
        <p:nvPicPr>
          <p:cNvPr id="5124" name="Picture 4" descr="Mark 8:37 - &quot;Or what shall a man give in exchange for his soul?&quot;">
            <a:extLst>
              <a:ext uri="{FF2B5EF4-FFF2-40B4-BE49-F238E27FC236}">
                <a16:creationId xmlns:a16="http://schemas.microsoft.com/office/drawing/2014/main" id="{BF6515B8-1A4B-8263-5B5B-C92730A574A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1364" y="2222285"/>
            <a:ext cx="4338981" cy="4338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933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1"/>
                </a:solidFill>
              </a:rPr>
              <a:t>Faith in ACTION</a:t>
            </a:r>
            <a:br>
              <a:rPr lang="en-US" sz="5400" dirty="0"/>
            </a:br>
            <a:r>
              <a:rPr lang="en-US" dirty="0"/>
              <a:t>Mark 8:38</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314438"/>
          </a:xfrm>
          <a:solidFill>
            <a:schemeClr val="accent2">
              <a:lumMod val="20000"/>
              <a:lumOff val="80000"/>
            </a:schemeClr>
          </a:solidFill>
        </p:spPr>
        <p:txBody>
          <a:bodyPr>
            <a:noAutofit/>
          </a:bodyPr>
          <a:lstStyle/>
          <a:p>
            <a:r>
              <a:rPr lang="en-US" sz="3200" dirty="0">
                <a:solidFill>
                  <a:schemeClr val="bg1"/>
                </a:solidFill>
              </a:rPr>
              <a:t>38 Whosoever therefore shall be ashamed of me and of my words in this adulterous and sinful generation; of him also shall the Son of man be ashamed, when he cometh in the glory of his Father with the holy angels.</a:t>
            </a:r>
          </a:p>
        </p:txBody>
      </p:sp>
      <p:pic>
        <p:nvPicPr>
          <p:cNvPr id="7170" name="Picture 2" descr="Mark 8:38 - &quot;Whosoever therefore shall be ashamed of me and of my words in this adulterous and sinful generation; of him also shall the Son of man be ashamed, when he cometh in the glory of his Father with the holy angels.&quot;">
            <a:extLst>
              <a:ext uri="{FF2B5EF4-FFF2-40B4-BE49-F238E27FC236}">
                <a16:creationId xmlns:a16="http://schemas.microsoft.com/office/drawing/2014/main" id="{C0BDDD49-5418-7E9E-6295-3A8BE5840B2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7063" y="2222286"/>
            <a:ext cx="4333282" cy="4333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934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16:24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“A criminal condemned to die by crucifixion literally did “take up his cross.” In the context in which Christ here mentions cross bearing, it seems that He refers, not so much to the minor difficulties and obstacles to be encountered by disciples, but rather to the need of being ready to face death itself.”</a:t>
            </a:r>
          </a:p>
        </p:txBody>
      </p:sp>
    </p:spTree>
    <p:extLst>
      <p:ext uri="{BB962C8B-B14F-4D97-AF65-F5344CB8AC3E}">
        <p14:creationId xmlns:p14="http://schemas.microsoft.com/office/powerpoint/2010/main" val="354793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16:24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“Peter had just attempted to persuade Jesus to abandon the divine plan that called Him to take up His cross. Jesus replies that this is impossible, for such is not the will of the Father, and that, furthermore, if Peter is to continue as a disciple he must be willing to pay the same price, as, indeed, he eventually did.”  </a:t>
            </a:r>
          </a:p>
        </p:txBody>
      </p:sp>
    </p:spTree>
    <p:extLst>
      <p:ext uri="{BB962C8B-B14F-4D97-AF65-F5344CB8AC3E}">
        <p14:creationId xmlns:p14="http://schemas.microsoft.com/office/powerpoint/2010/main" val="248413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 Blind Man in Bethsaida</a:t>
            </a:r>
            <a:br>
              <a:rPr lang="en-US" sz="3600" dirty="0"/>
            </a:br>
            <a:r>
              <a:rPr lang="en-US" sz="3200" dirty="0">
                <a:solidFill>
                  <a:schemeClr val="bg1"/>
                </a:solidFill>
              </a:rPr>
              <a:t>Mark 8:23-26</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23 And he took the blind man by the hand, and led him out of the town; and when he had spit on his eyes, and put his hands upon him, he asked him if he saw ought.</a:t>
            </a:r>
          </a:p>
        </p:txBody>
      </p:sp>
      <p:pic>
        <p:nvPicPr>
          <p:cNvPr id="1028" name="Picture 4" descr="Mark 8:23 - &quot;And he took the blind man by the hand, and led him out of the town; and when he had spit on his eyes, and put his hands upon him, he asked him if he saw ought.&quot;">
            <a:extLst>
              <a:ext uri="{FF2B5EF4-FFF2-40B4-BE49-F238E27FC236}">
                <a16:creationId xmlns:a16="http://schemas.microsoft.com/office/drawing/2014/main" id="{6125159B-17FE-7F67-318A-D86AD239C3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9791"/>
          <a:stretch/>
        </p:blipFill>
        <p:spPr bwMode="auto">
          <a:xfrm>
            <a:off x="1073150" y="2365512"/>
            <a:ext cx="3547533" cy="3932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412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16:24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“Elsewhere Christ presented the additional thought that disciples must take up their crosses “daily,” in consecration to the life of service to which they are called. If men hated Jesus, they might also be expected to hate His representatives, the disciples.”</a:t>
            </a:r>
          </a:p>
        </p:txBody>
      </p:sp>
    </p:spTree>
    <p:extLst>
      <p:ext uri="{BB962C8B-B14F-4D97-AF65-F5344CB8AC3E}">
        <p14:creationId xmlns:p14="http://schemas.microsoft.com/office/powerpoint/2010/main" val="4130929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accent3">
                    <a:lumMod val="20000"/>
                    <a:lumOff val="80000"/>
                  </a:schemeClr>
                </a:solidFill>
              </a:rPr>
              <a:t>SDABC on</a:t>
            </a:r>
            <a:r>
              <a:rPr lang="en-US" sz="6000" dirty="0"/>
              <a:t> Matthew 16:24</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3600" b="1" dirty="0"/>
              <a:t>“The would-be disciple must first renounce himself, his own plans, his own desires; then he must be willing to bear any cross that duty calls him to “take up;” finally, he must “follow” in the footsteps of Jesus. To “follow” Jesus is to pattern our lives after His life, and to serve God and our fellow men, as He did.”  </a:t>
            </a:r>
          </a:p>
        </p:txBody>
      </p:sp>
    </p:spTree>
    <p:extLst>
      <p:ext uri="{BB962C8B-B14F-4D97-AF65-F5344CB8AC3E}">
        <p14:creationId xmlns:p14="http://schemas.microsoft.com/office/powerpoint/2010/main" val="592569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9:1-13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403726"/>
            <a:ext cx="11182864" cy="2069005"/>
          </a:xfrm>
          <a:solidFill>
            <a:schemeClr val="accent1">
              <a:lumMod val="20000"/>
              <a:lumOff val="80000"/>
            </a:schemeClr>
          </a:solidFill>
        </p:spPr>
        <p:txBody>
          <a:bodyPr/>
          <a:lstStyle/>
          <a:p>
            <a:r>
              <a:rPr lang="en-US" sz="4000" b="1" dirty="0">
                <a:solidFill>
                  <a:schemeClr val="bg1"/>
                </a:solidFill>
              </a:rPr>
              <a:t>That there be some of them that stand here, which shall not taste of death, till they have seen the kingdom of God come with power.</a:t>
            </a:r>
          </a:p>
        </p:txBody>
      </p:sp>
      <p:pic>
        <p:nvPicPr>
          <p:cNvPr id="8196" name="Picture 4" descr="What profit is there if you gain the whole world and lose eternal life? What can be compared with the value of eternal life? For I, shall come with my angels in the glory of my Father and judge each person according to his deeds. Some of you standing right here now will certainly live to see me coming in my Kingdom.’ – Slide 15">
            <a:extLst>
              <a:ext uri="{FF2B5EF4-FFF2-40B4-BE49-F238E27FC236}">
                <a16:creationId xmlns:a16="http://schemas.microsoft.com/office/drawing/2014/main" id="{E217B87F-EB11-2753-8C82-F10EA3CB09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29"/>
          <a:stretch/>
        </p:blipFill>
        <p:spPr bwMode="auto">
          <a:xfrm>
            <a:off x="7541740" y="1060912"/>
            <a:ext cx="4271319" cy="29911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95350DA-FAF6-E20B-A399-B4C41EBEA376}"/>
              </a:ext>
            </a:extLst>
          </p:cNvPr>
          <p:cNvSpPr txBox="1"/>
          <p:nvPr/>
        </p:nvSpPr>
        <p:spPr>
          <a:xfrm>
            <a:off x="889686" y="1576694"/>
            <a:ext cx="5820033" cy="2123658"/>
          </a:xfrm>
          <a:prstGeom prst="rect">
            <a:avLst/>
          </a:prstGeom>
          <a:noFill/>
        </p:spPr>
        <p:txBody>
          <a:bodyPr wrap="square" rtlCol="0">
            <a:spAutoFit/>
          </a:bodyPr>
          <a:lstStyle/>
          <a:p>
            <a:r>
              <a:rPr lang="en-US" sz="4400" b="1" dirty="0"/>
              <a:t>And he said unto them, Verily I say unto you, </a:t>
            </a:r>
            <a:endParaRPr lang="en-US" sz="4400" dirty="0"/>
          </a:p>
        </p:txBody>
      </p:sp>
    </p:spTree>
    <p:extLst>
      <p:ext uri="{BB962C8B-B14F-4D97-AF65-F5344CB8AC3E}">
        <p14:creationId xmlns:p14="http://schemas.microsoft.com/office/powerpoint/2010/main" val="3371098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9:2-13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403726"/>
            <a:ext cx="11182864" cy="2069005"/>
          </a:xfrm>
          <a:solidFill>
            <a:schemeClr val="accent1">
              <a:lumMod val="20000"/>
              <a:lumOff val="80000"/>
            </a:schemeClr>
          </a:solidFill>
        </p:spPr>
        <p:txBody>
          <a:bodyPr/>
          <a:lstStyle/>
          <a:p>
            <a:r>
              <a:rPr lang="en-US" sz="4400" b="1" dirty="0">
                <a:solidFill>
                  <a:schemeClr val="bg1"/>
                </a:solidFill>
              </a:rPr>
              <a:t>and leadeth them up into an high mountain apart by themselves: and he was transfigured before them.</a:t>
            </a:r>
          </a:p>
        </p:txBody>
      </p:sp>
      <p:sp>
        <p:nvSpPr>
          <p:cNvPr id="4" name="TextBox 3">
            <a:extLst>
              <a:ext uri="{FF2B5EF4-FFF2-40B4-BE49-F238E27FC236}">
                <a16:creationId xmlns:a16="http://schemas.microsoft.com/office/drawing/2014/main" id="{B95350DA-FAF6-E20B-A399-B4C41EBEA376}"/>
              </a:ext>
            </a:extLst>
          </p:cNvPr>
          <p:cNvSpPr txBox="1"/>
          <p:nvPr/>
        </p:nvSpPr>
        <p:spPr>
          <a:xfrm>
            <a:off x="1087394" y="1156091"/>
            <a:ext cx="5820033" cy="2800767"/>
          </a:xfrm>
          <a:prstGeom prst="rect">
            <a:avLst/>
          </a:prstGeom>
          <a:noFill/>
        </p:spPr>
        <p:txBody>
          <a:bodyPr wrap="square" rtlCol="0">
            <a:spAutoFit/>
          </a:bodyPr>
          <a:lstStyle/>
          <a:p>
            <a:r>
              <a:rPr lang="en-US" sz="4400" b="1" dirty="0"/>
              <a:t>2 And after six days Jesus taketh with him Peter, and James, and John, </a:t>
            </a:r>
            <a:endParaRPr lang="en-US" sz="4400" dirty="0"/>
          </a:p>
        </p:txBody>
      </p:sp>
      <p:pic>
        <p:nvPicPr>
          <p:cNvPr id="9218" name="Picture 2" descr="Jesus took Peter, James and John and led them up a high mountain to pray. They were all alone. – Slide 1">
            <a:extLst>
              <a:ext uri="{FF2B5EF4-FFF2-40B4-BE49-F238E27FC236}">
                <a16:creationId xmlns:a16="http://schemas.microsoft.com/office/drawing/2014/main" id="{F1D55FC7-58FE-1380-D33A-3D8C4250A8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160" b="5275"/>
          <a:stretch/>
        </p:blipFill>
        <p:spPr bwMode="auto">
          <a:xfrm>
            <a:off x="7241059" y="1156090"/>
            <a:ext cx="4572000" cy="2933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1236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9:3-13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403726"/>
            <a:ext cx="11182864" cy="2069005"/>
          </a:xfrm>
          <a:solidFill>
            <a:schemeClr val="accent1">
              <a:lumMod val="20000"/>
              <a:lumOff val="80000"/>
            </a:schemeClr>
          </a:solidFill>
        </p:spPr>
        <p:txBody>
          <a:bodyPr/>
          <a:lstStyle/>
          <a:p>
            <a:r>
              <a:rPr lang="en-US" sz="5400" b="1" dirty="0">
                <a:solidFill>
                  <a:schemeClr val="bg1"/>
                </a:solidFill>
              </a:rPr>
              <a:t>so as no fuller on earth can white them.</a:t>
            </a:r>
          </a:p>
        </p:txBody>
      </p:sp>
      <p:sp>
        <p:nvSpPr>
          <p:cNvPr id="4" name="TextBox 3">
            <a:extLst>
              <a:ext uri="{FF2B5EF4-FFF2-40B4-BE49-F238E27FC236}">
                <a16:creationId xmlns:a16="http://schemas.microsoft.com/office/drawing/2014/main" id="{B95350DA-FAF6-E20B-A399-B4C41EBEA376}"/>
              </a:ext>
            </a:extLst>
          </p:cNvPr>
          <p:cNvSpPr txBox="1"/>
          <p:nvPr/>
        </p:nvSpPr>
        <p:spPr>
          <a:xfrm>
            <a:off x="1087394" y="1156091"/>
            <a:ext cx="5820033" cy="2800767"/>
          </a:xfrm>
          <a:prstGeom prst="rect">
            <a:avLst/>
          </a:prstGeom>
          <a:noFill/>
        </p:spPr>
        <p:txBody>
          <a:bodyPr wrap="square" rtlCol="0">
            <a:spAutoFit/>
          </a:bodyPr>
          <a:lstStyle/>
          <a:p>
            <a:r>
              <a:rPr lang="en-US" sz="4400" b="1" dirty="0"/>
              <a:t>3 And his raiment became shining, exceeding white as snow; </a:t>
            </a:r>
            <a:endParaRPr lang="en-US" sz="4400" dirty="0"/>
          </a:p>
        </p:txBody>
      </p:sp>
      <p:pic>
        <p:nvPicPr>
          <p:cNvPr id="10242" name="Picture 2" descr="As Jesus prayed, the appearance of His face changed, and His clothes became as bright as a flash of lightning. – Slide 3">
            <a:extLst>
              <a:ext uri="{FF2B5EF4-FFF2-40B4-BE49-F238E27FC236}">
                <a16:creationId xmlns:a16="http://schemas.microsoft.com/office/drawing/2014/main" id="{F84C6BBD-3AFE-BDC0-3EEF-C825B3EAB5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094"/>
          <a:stretch/>
        </p:blipFill>
        <p:spPr bwMode="auto">
          <a:xfrm>
            <a:off x="7265773" y="1017154"/>
            <a:ext cx="4427838" cy="3085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924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9:4-13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4" y="4738816"/>
            <a:ext cx="11182864" cy="1298183"/>
          </a:xfrm>
          <a:solidFill>
            <a:schemeClr val="accent1">
              <a:lumMod val="20000"/>
              <a:lumOff val="80000"/>
            </a:schemeClr>
          </a:solidFill>
        </p:spPr>
        <p:txBody>
          <a:bodyPr/>
          <a:lstStyle/>
          <a:p>
            <a:r>
              <a:rPr lang="en-US" sz="5400" b="1" dirty="0">
                <a:solidFill>
                  <a:schemeClr val="bg1"/>
                </a:solidFill>
              </a:rPr>
              <a:t>and they were talking with Jesus.</a:t>
            </a:r>
          </a:p>
        </p:txBody>
      </p:sp>
      <p:sp>
        <p:nvSpPr>
          <p:cNvPr id="4" name="TextBox 3">
            <a:extLst>
              <a:ext uri="{FF2B5EF4-FFF2-40B4-BE49-F238E27FC236}">
                <a16:creationId xmlns:a16="http://schemas.microsoft.com/office/drawing/2014/main" id="{B95350DA-FAF6-E20B-A399-B4C41EBEA376}"/>
              </a:ext>
            </a:extLst>
          </p:cNvPr>
          <p:cNvSpPr txBox="1"/>
          <p:nvPr/>
        </p:nvSpPr>
        <p:spPr>
          <a:xfrm>
            <a:off x="988542" y="1159415"/>
            <a:ext cx="5647036" cy="2800767"/>
          </a:xfrm>
          <a:prstGeom prst="rect">
            <a:avLst/>
          </a:prstGeom>
          <a:noFill/>
        </p:spPr>
        <p:txBody>
          <a:bodyPr wrap="square" rtlCol="0">
            <a:spAutoFit/>
          </a:bodyPr>
          <a:lstStyle/>
          <a:p>
            <a:r>
              <a:rPr lang="en-US" sz="4400" b="1" dirty="0"/>
              <a:t>4 And there appeared unto them Elias with Moses:</a:t>
            </a:r>
            <a:endParaRPr lang="en-US" sz="4400" dirty="0"/>
          </a:p>
        </p:txBody>
      </p:sp>
      <p:pic>
        <p:nvPicPr>
          <p:cNvPr id="11266" name="Picture 2" descr="Two men appeared in glorious splendour, talking with Jesus. – Slide 4">
            <a:extLst>
              <a:ext uri="{FF2B5EF4-FFF2-40B4-BE49-F238E27FC236}">
                <a16:creationId xmlns:a16="http://schemas.microsoft.com/office/drawing/2014/main" id="{81D6465E-1945-0C38-DAD4-DF3A201E98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1058" y="1017153"/>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7651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9:5-13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4" y="4446154"/>
            <a:ext cx="11182864" cy="2106026"/>
          </a:xfrm>
          <a:solidFill>
            <a:schemeClr val="accent1">
              <a:lumMod val="20000"/>
              <a:lumOff val="80000"/>
            </a:schemeClr>
          </a:solidFill>
        </p:spPr>
        <p:txBody>
          <a:bodyPr/>
          <a:lstStyle/>
          <a:p>
            <a:r>
              <a:rPr lang="en-US" sz="4400" b="1" dirty="0">
                <a:solidFill>
                  <a:schemeClr val="bg1"/>
                </a:solidFill>
              </a:rPr>
              <a:t>and let us make three tabernacles; one for thee, and one for Moses, and one for Elias.</a:t>
            </a:r>
          </a:p>
        </p:txBody>
      </p:sp>
      <p:sp>
        <p:nvSpPr>
          <p:cNvPr id="4" name="TextBox 3">
            <a:extLst>
              <a:ext uri="{FF2B5EF4-FFF2-40B4-BE49-F238E27FC236}">
                <a16:creationId xmlns:a16="http://schemas.microsoft.com/office/drawing/2014/main" id="{B95350DA-FAF6-E20B-A399-B4C41EBEA376}"/>
              </a:ext>
            </a:extLst>
          </p:cNvPr>
          <p:cNvSpPr txBox="1"/>
          <p:nvPr/>
        </p:nvSpPr>
        <p:spPr>
          <a:xfrm>
            <a:off x="889687" y="1309816"/>
            <a:ext cx="5807675" cy="2554545"/>
          </a:xfrm>
          <a:prstGeom prst="rect">
            <a:avLst/>
          </a:prstGeom>
          <a:noFill/>
        </p:spPr>
        <p:txBody>
          <a:bodyPr wrap="square" rtlCol="0">
            <a:spAutoFit/>
          </a:bodyPr>
          <a:lstStyle/>
          <a:p>
            <a:r>
              <a:rPr lang="en-US" sz="4000" b="1" dirty="0"/>
              <a:t>5 And Peter answered and said to Jesus, Master, it is good for us to be here: </a:t>
            </a:r>
            <a:endParaRPr lang="en-US" sz="4000" dirty="0"/>
          </a:p>
        </p:txBody>
      </p:sp>
      <p:pic>
        <p:nvPicPr>
          <p:cNvPr id="12290" name="Picture 2" descr="Peter, James and John woke up and saw the glory of Jesus and the two men standing with Him. – Slide 8">
            <a:extLst>
              <a:ext uri="{FF2B5EF4-FFF2-40B4-BE49-F238E27FC236}">
                <a16:creationId xmlns:a16="http://schemas.microsoft.com/office/drawing/2014/main" id="{1B366EB9-5BDC-F15F-A8B8-4E36476114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645"/>
          <a:stretch/>
        </p:blipFill>
        <p:spPr bwMode="auto">
          <a:xfrm>
            <a:off x="7241058" y="1023332"/>
            <a:ext cx="4572000" cy="3029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3061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9:6-13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4" y="4446154"/>
            <a:ext cx="11182864" cy="2106026"/>
          </a:xfrm>
          <a:solidFill>
            <a:schemeClr val="accent1">
              <a:lumMod val="20000"/>
              <a:lumOff val="80000"/>
            </a:schemeClr>
          </a:solidFill>
        </p:spPr>
        <p:txBody>
          <a:bodyPr/>
          <a:lstStyle/>
          <a:p>
            <a:r>
              <a:rPr lang="en-US" sz="4000" b="1" dirty="0">
                <a:solidFill>
                  <a:schemeClr val="bg1"/>
                </a:solidFill>
              </a:rPr>
              <a:t>7 And there was a cloud that overshadowed them: and a voice came out of the cloud, saying, This is my beloved Son: hear him.</a:t>
            </a:r>
          </a:p>
        </p:txBody>
      </p:sp>
      <p:sp>
        <p:nvSpPr>
          <p:cNvPr id="4" name="TextBox 3">
            <a:extLst>
              <a:ext uri="{FF2B5EF4-FFF2-40B4-BE49-F238E27FC236}">
                <a16:creationId xmlns:a16="http://schemas.microsoft.com/office/drawing/2014/main" id="{B95350DA-FAF6-E20B-A399-B4C41EBEA376}"/>
              </a:ext>
            </a:extLst>
          </p:cNvPr>
          <p:cNvSpPr txBox="1"/>
          <p:nvPr/>
        </p:nvSpPr>
        <p:spPr>
          <a:xfrm>
            <a:off x="988541" y="1410291"/>
            <a:ext cx="5807675" cy="2123658"/>
          </a:xfrm>
          <a:prstGeom prst="rect">
            <a:avLst/>
          </a:prstGeom>
          <a:noFill/>
        </p:spPr>
        <p:txBody>
          <a:bodyPr wrap="square" rtlCol="0">
            <a:spAutoFit/>
          </a:bodyPr>
          <a:lstStyle/>
          <a:p>
            <a:r>
              <a:rPr lang="en-US" sz="4400" b="1" dirty="0"/>
              <a:t>6 For he </a:t>
            </a:r>
            <a:r>
              <a:rPr lang="en-US" sz="4400" b="1" dirty="0" err="1"/>
              <a:t>wist</a:t>
            </a:r>
            <a:r>
              <a:rPr lang="en-US" sz="4400" b="1" dirty="0"/>
              <a:t> not what to say; for they were sore afraid.</a:t>
            </a:r>
            <a:endParaRPr lang="en-US" sz="4400" dirty="0"/>
          </a:p>
        </p:txBody>
      </p:sp>
      <p:sp>
        <p:nvSpPr>
          <p:cNvPr id="7" name="AutoShape 2"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943F392D-F23A-CC6C-C81B-C5C83AD5D1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316" name="Picture 4"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ABA5004A-4F80-DB18-280D-F9724AEEC8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03" b="7200"/>
          <a:stretch/>
        </p:blipFill>
        <p:spPr bwMode="auto">
          <a:xfrm>
            <a:off x="7241058" y="1017152"/>
            <a:ext cx="4572000" cy="3110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297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9:8-13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4" y="4446154"/>
            <a:ext cx="11182864" cy="1942289"/>
          </a:xfrm>
          <a:solidFill>
            <a:schemeClr val="accent1">
              <a:lumMod val="20000"/>
              <a:lumOff val="80000"/>
            </a:schemeClr>
          </a:solidFill>
        </p:spPr>
        <p:txBody>
          <a:bodyPr/>
          <a:lstStyle/>
          <a:p>
            <a:r>
              <a:rPr lang="en-US" sz="4800" b="1" dirty="0">
                <a:solidFill>
                  <a:schemeClr val="bg1"/>
                </a:solidFill>
              </a:rPr>
              <a:t>they saw no man any more, save Jesus only with themselves.</a:t>
            </a:r>
          </a:p>
        </p:txBody>
      </p:sp>
      <p:sp>
        <p:nvSpPr>
          <p:cNvPr id="4" name="TextBox 3">
            <a:extLst>
              <a:ext uri="{FF2B5EF4-FFF2-40B4-BE49-F238E27FC236}">
                <a16:creationId xmlns:a16="http://schemas.microsoft.com/office/drawing/2014/main" id="{B95350DA-FAF6-E20B-A399-B4C41EBEA376}"/>
              </a:ext>
            </a:extLst>
          </p:cNvPr>
          <p:cNvSpPr txBox="1"/>
          <p:nvPr/>
        </p:nvSpPr>
        <p:spPr>
          <a:xfrm>
            <a:off x="988541" y="1410291"/>
            <a:ext cx="5807675" cy="2123658"/>
          </a:xfrm>
          <a:prstGeom prst="rect">
            <a:avLst/>
          </a:prstGeom>
          <a:noFill/>
        </p:spPr>
        <p:txBody>
          <a:bodyPr wrap="square" rtlCol="0">
            <a:spAutoFit/>
          </a:bodyPr>
          <a:lstStyle/>
          <a:p>
            <a:r>
              <a:rPr lang="en-US" sz="4400" b="1" dirty="0"/>
              <a:t>8 And suddenly, when they had looked round about, </a:t>
            </a:r>
            <a:endParaRPr lang="en-US" sz="4400" dirty="0"/>
          </a:p>
        </p:txBody>
      </p:sp>
      <p:sp>
        <p:nvSpPr>
          <p:cNvPr id="7" name="AutoShape 2"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943F392D-F23A-CC6C-C81B-C5C83AD5D1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40" name="Picture 4" descr="From then on Jesus began to speak plainly to His disciples about going to Jerusalem, and what would happen to Him there. He explained that He would suffer at the hands of the Jewish leaders, that He would be killed, and that three days later He would be raised to life again. – Slide 11">
            <a:extLst>
              <a:ext uri="{FF2B5EF4-FFF2-40B4-BE49-F238E27FC236}">
                <a16:creationId xmlns:a16="http://schemas.microsoft.com/office/drawing/2014/main" id="{A4260109-0FD9-867C-6E6F-261C8615D5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745"/>
          <a:stretch/>
        </p:blipFill>
        <p:spPr bwMode="auto">
          <a:xfrm>
            <a:off x="7241058" y="1017154"/>
            <a:ext cx="4572000" cy="3060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916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278924" y="305820"/>
            <a:ext cx="9885405" cy="711333"/>
          </a:xfrm>
        </p:spPr>
        <p:txBody>
          <a:bodyPr/>
          <a:lstStyle/>
          <a:p>
            <a:r>
              <a:rPr lang="en-US" sz="5400" dirty="0"/>
              <a:t>Faith Rewarded:  Mark 9:9-13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56968" y="4384370"/>
            <a:ext cx="11182864" cy="2167810"/>
          </a:xfrm>
          <a:solidFill>
            <a:schemeClr val="accent1">
              <a:lumMod val="20000"/>
              <a:lumOff val="80000"/>
            </a:schemeClr>
          </a:solidFill>
        </p:spPr>
        <p:txBody>
          <a:bodyPr/>
          <a:lstStyle/>
          <a:p>
            <a:r>
              <a:rPr lang="en-US" sz="4800" b="1" dirty="0">
                <a:solidFill>
                  <a:schemeClr val="bg1"/>
                </a:solidFill>
              </a:rPr>
              <a:t>that they should tell no man what things they had seen, till the Son of man were risen from the dead.</a:t>
            </a:r>
          </a:p>
        </p:txBody>
      </p:sp>
      <p:sp>
        <p:nvSpPr>
          <p:cNvPr id="4" name="TextBox 3">
            <a:extLst>
              <a:ext uri="{FF2B5EF4-FFF2-40B4-BE49-F238E27FC236}">
                <a16:creationId xmlns:a16="http://schemas.microsoft.com/office/drawing/2014/main" id="{B95350DA-FAF6-E20B-A399-B4C41EBEA376}"/>
              </a:ext>
            </a:extLst>
          </p:cNvPr>
          <p:cNvSpPr txBox="1"/>
          <p:nvPr/>
        </p:nvSpPr>
        <p:spPr>
          <a:xfrm>
            <a:off x="778476" y="1138881"/>
            <a:ext cx="6153665" cy="2800767"/>
          </a:xfrm>
          <a:prstGeom prst="rect">
            <a:avLst/>
          </a:prstGeom>
          <a:noFill/>
        </p:spPr>
        <p:txBody>
          <a:bodyPr wrap="square" rtlCol="0">
            <a:spAutoFit/>
          </a:bodyPr>
          <a:lstStyle/>
          <a:p>
            <a:r>
              <a:rPr lang="en-US" sz="4400" b="1" dirty="0"/>
              <a:t>9 And as they came down from the mountain, he charged them </a:t>
            </a:r>
            <a:endParaRPr lang="en-US" sz="4400" dirty="0"/>
          </a:p>
        </p:txBody>
      </p:sp>
      <p:sp>
        <p:nvSpPr>
          <p:cNvPr id="7" name="AutoShape 2"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943F392D-F23A-CC6C-C81B-C5C83AD5D1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2" name="Picture 2" descr="As they were coming down the mountain, Jesus gave them orders not to tell anyone what they had seen until He had risen from the dead. They kept the matter to themselves, discussing what ‘rising from the dead’ meant. – Slide 11">
            <a:extLst>
              <a:ext uri="{FF2B5EF4-FFF2-40B4-BE49-F238E27FC236}">
                <a16:creationId xmlns:a16="http://schemas.microsoft.com/office/drawing/2014/main" id="{6C2DA6C4-C1B5-22D4-D6FC-1C4221929F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321"/>
          <a:stretch/>
        </p:blipFill>
        <p:spPr bwMode="auto">
          <a:xfrm>
            <a:off x="7267832" y="1014996"/>
            <a:ext cx="4572000" cy="3075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0075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 Blind Man in Bethsaida</a:t>
            </a:r>
            <a:br>
              <a:rPr lang="en-US" sz="3600" dirty="0"/>
            </a:br>
            <a:r>
              <a:rPr lang="en-US" sz="3200" dirty="0">
                <a:solidFill>
                  <a:schemeClr val="bg1"/>
                </a:solidFill>
              </a:rPr>
              <a:t>Mark 8:24-26</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400" dirty="0"/>
              <a:t>24 And he looked up, and said, I see men as trees, walking.</a:t>
            </a:r>
          </a:p>
          <a:p>
            <a:r>
              <a:rPr lang="en-US" sz="4400" dirty="0"/>
              <a:t>25 After that he put his hands again upon his eyes, and made him look up: and he was restored, and saw every man clearly.</a:t>
            </a:r>
          </a:p>
        </p:txBody>
      </p:sp>
      <p:pic>
        <p:nvPicPr>
          <p:cNvPr id="3074" name="Picture 2" descr="Mark 8:24 - &quot;And he looked up, and said, I see men as trees, walking.&quot;">
            <a:extLst>
              <a:ext uri="{FF2B5EF4-FFF2-40B4-BE49-F238E27FC236}">
                <a16:creationId xmlns:a16="http://schemas.microsoft.com/office/drawing/2014/main" id="{786090DC-63BA-9918-C274-144C329590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671"/>
          <a:stretch/>
        </p:blipFill>
        <p:spPr bwMode="auto">
          <a:xfrm>
            <a:off x="1073151" y="2401956"/>
            <a:ext cx="3547532" cy="3842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757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055473" y="330118"/>
            <a:ext cx="10385853" cy="711333"/>
          </a:xfrm>
        </p:spPr>
        <p:txBody>
          <a:bodyPr/>
          <a:lstStyle/>
          <a:p>
            <a:r>
              <a:rPr lang="en-US" sz="5400" dirty="0"/>
              <a:t>Faith Rewarded:  Mark 9:10-13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56968" y="4384370"/>
            <a:ext cx="11182864" cy="2167810"/>
          </a:xfrm>
          <a:solidFill>
            <a:schemeClr val="accent1">
              <a:lumMod val="20000"/>
              <a:lumOff val="80000"/>
            </a:schemeClr>
          </a:solidFill>
        </p:spPr>
        <p:txBody>
          <a:bodyPr/>
          <a:lstStyle/>
          <a:p>
            <a:r>
              <a:rPr lang="en-US" sz="4800" b="1" dirty="0">
                <a:solidFill>
                  <a:schemeClr val="bg1"/>
                </a:solidFill>
              </a:rPr>
              <a:t>questioning one with another what the rising from the dead should mean.</a:t>
            </a:r>
          </a:p>
        </p:txBody>
      </p:sp>
      <p:sp>
        <p:nvSpPr>
          <p:cNvPr id="4" name="TextBox 3">
            <a:extLst>
              <a:ext uri="{FF2B5EF4-FFF2-40B4-BE49-F238E27FC236}">
                <a16:creationId xmlns:a16="http://schemas.microsoft.com/office/drawing/2014/main" id="{B95350DA-FAF6-E20B-A399-B4C41EBEA376}"/>
              </a:ext>
            </a:extLst>
          </p:cNvPr>
          <p:cNvSpPr txBox="1"/>
          <p:nvPr/>
        </p:nvSpPr>
        <p:spPr>
          <a:xfrm>
            <a:off x="1186250" y="1503939"/>
            <a:ext cx="5469924" cy="2123658"/>
          </a:xfrm>
          <a:prstGeom prst="rect">
            <a:avLst/>
          </a:prstGeom>
          <a:noFill/>
        </p:spPr>
        <p:txBody>
          <a:bodyPr wrap="square" rtlCol="0">
            <a:spAutoFit/>
          </a:bodyPr>
          <a:lstStyle/>
          <a:p>
            <a:r>
              <a:rPr lang="en-US" sz="4400" b="1" dirty="0"/>
              <a:t>10 And they kept that saying with themselves, </a:t>
            </a:r>
            <a:endParaRPr lang="en-US" sz="4400" dirty="0"/>
          </a:p>
        </p:txBody>
      </p:sp>
      <p:sp>
        <p:nvSpPr>
          <p:cNvPr id="7" name="AutoShape 2"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943F392D-F23A-CC6C-C81B-C5C83AD5D1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0" name="Picture 2" descr="Jesus began praying. But the disciples were very tired and fell asleep. – Slide 2">
            <a:extLst>
              <a:ext uri="{FF2B5EF4-FFF2-40B4-BE49-F238E27FC236}">
                <a16:creationId xmlns:a16="http://schemas.microsoft.com/office/drawing/2014/main" id="{CEDF7ACD-16BD-2B48-BF57-185BB74BF8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057"/>
          <a:stretch/>
        </p:blipFill>
        <p:spPr bwMode="auto">
          <a:xfrm>
            <a:off x="7267832" y="1041451"/>
            <a:ext cx="4572000" cy="2912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664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055473" y="330118"/>
            <a:ext cx="10385853" cy="711333"/>
          </a:xfrm>
        </p:spPr>
        <p:txBody>
          <a:bodyPr/>
          <a:lstStyle/>
          <a:p>
            <a:r>
              <a:rPr lang="en-US" sz="5400" dirty="0"/>
              <a:t>Faith Rewarded:  Mark 9:11-13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56967" y="4382504"/>
            <a:ext cx="11182864" cy="2253073"/>
          </a:xfrm>
          <a:solidFill>
            <a:schemeClr val="accent1">
              <a:lumMod val="20000"/>
              <a:lumOff val="80000"/>
            </a:schemeClr>
          </a:solidFill>
        </p:spPr>
        <p:txBody>
          <a:bodyPr/>
          <a:lstStyle/>
          <a:p>
            <a:r>
              <a:rPr lang="en-US" sz="3600" b="1" dirty="0">
                <a:solidFill>
                  <a:schemeClr val="bg1"/>
                </a:solidFill>
              </a:rPr>
              <a:t>12 And he answered and told them, Elias verily cometh first, and restoreth all things; and how it is written of the Son of man, that he must suffer many things, and be set at nought.</a:t>
            </a:r>
          </a:p>
        </p:txBody>
      </p:sp>
      <p:sp>
        <p:nvSpPr>
          <p:cNvPr id="4" name="TextBox 3">
            <a:extLst>
              <a:ext uri="{FF2B5EF4-FFF2-40B4-BE49-F238E27FC236}">
                <a16:creationId xmlns:a16="http://schemas.microsoft.com/office/drawing/2014/main" id="{B95350DA-FAF6-E20B-A399-B4C41EBEA376}"/>
              </a:ext>
            </a:extLst>
          </p:cNvPr>
          <p:cNvSpPr txBox="1"/>
          <p:nvPr/>
        </p:nvSpPr>
        <p:spPr>
          <a:xfrm>
            <a:off x="1055473" y="1318587"/>
            <a:ext cx="5469924" cy="2554545"/>
          </a:xfrm>
          <a:prstGeom prst="rect">
            <a:avLst/>
          </a:prstGeom>
          <a:noFill/>
        </p:spPr>
        <p:txBody>
          <a:bodyPr wrap="square" rtlCol="0">
            <a:spAutoFit/>
          </a:bodyPr>
          <a:lstStyle/>
          <a:p>
            <a:r>
              <a:rPr lang="en-US" sz="4000" b="1" dirty="0"/>
              <a:t>11 And they asked him, saying, Why say the scribes that Elias must first come?</a:t>
            </a:r>
            <a:endParaRPr lang="en-US" sz="4000" dirty="0"/>
          </a:p>
        </p:txBody>
      </p:sp>
      <p:sp>
        <p:nvSpPr>
          <p:cNvPr id="7" name="AutoShape 2"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943F392D-F23A-CC6C-C81B-C5C83AD5D1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86" name="Picture 2" descr="They asked Him, ‘Why do the teachers of the law say that Elijah must come before the Saviour, the Messiah?’ – Slide 12">
            <a:extLst>
              <a:ext uri="{FF2B5EF4-FFF2-40B4-BE49-F238E27FC236}">
                <a16:creationId xmlns:a16="http://schemas.microsoft.com/office/drawing/2014/main" id="{555EFE5A-A975-27E2-71A2-C5E8383E92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105"/>
          <a:stretch/>
        </p:blipFill>
        <p:spPr bwMode="auto">
          <a:xfrm>
            <a:off x="7267832" y="1017152"/>
            <a:ext cx="4572000" cy="3048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85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1055473" y="330118"/>
            <a:ext cx="10385853" cy="711333"/>
          </a:xfrm>
        </p:spPr>
        <p:txBody>
          <a:bodyPr/>
          <a:lstStyle/>
          <a:p>
            <a:r>
              <a:rPr lang="en-US" sz="5400" dirty="0"/>
              <a:t>Faith Rewarded:  Mark 9:13</a:t>
            </a:r>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56967" y="4382504"/>
            <a:ext cx="11182864" cy="2253073"/>
          </a:xfrm>
          <a:solidFill>
            <a:schemeClr val="accent1">
              <a:lumMod val="20000"/>
              <a:lumOff val="80000"/>
            </a:schemeClr>
          </a:solidFill>
        </p:spPr>
        <p:txBody>
          <a:bodyPr/>
          <a:lstStyle/>
          <a:p>
            <a:r>
              <a:rPr lang="en-US" sz="4400" b="1" dirty="0">
                <a:solidFill>
                  <a:schemeClr val="bg1"/>
                </a:solidFill>
              </a:rPr>
              <a:t>and they have done unto him whatsoever they listed, as it is written of him.</a:t>
            </a:r>
          </a:p>
        </p:txBody>
      </p:sp>
      <p:sp>
        <p:nvSpPr>
          <p:cNvPr id="4" name="TextBox 3">
            <a:extLst>
              <a:ext uri="{FF2B5EF4-FFF2-40B4-BE49-F238E27FC236}">
                <a16:creationId xmlns:a16="http://schemas.microsoft.com/office/drawing/2014/main" id="{B95350DA-FAF6-E20B-A399-B4C41EBEA376}"/>
              </a:ext>
            </a:extLst>
          </p:cNvPr>
          <p:cNvSpPr txBox="1"/>
          <p:nvPr/>
        </p:nvSpPr>
        <p:spPr>
          <a:xfrm>
            <a:off x="1055473" y="1318587"/>
            <a:ext cx="5469924" cy="2123658"/>
          </a:xfrm>
          <a:prstGeom prst="rect">
            <a:avLst/>
          </a:prstGeom>
          <a:noFill/>
        </p:spPr>
        <p:txBody>
          <a:bodyPr wrap="square" rtlCol="0">
            <a:spAutoFit/>
          </a:bodyPr>
          <a:lstStyle/>
          <a:p>
            <a:r>
              <a:rPr lang="en-US" sz="4400" b="1" dirty="0"/>
              <a:t>13 But I say unto you, That Elias is indeed come, </a:t>
            </a:r>
            <a:endParaRPr lang="en-US" sz="4400" dirty="0"/>
          </a:p>
        </p:txBody>
      </p:sp>
      <p:sp>
        <p:nvSpPr>
          <p:cNvPr id="7" name="AutoShape 2" descr="Then a cloud appeared and covered them, and a voice came from the cloud: ‘This is my Son, whom I love. Listen to Him!’ &lt;br/&gt;Suddenly, when they looked around, they no longer saw anyone with them except Jesus. – Slide 10">
            <a:extLst>
              <a:ext uri="{FF2B5EF4-FFF2-40B4-BE49-F238E27FC236}">
                <a16:creationId xmlns:a16="http://schemas.microsoft.com/office/drawing/2014/main" id="{943F392D-F23A-CC6C-C81B-C5C83AD5D15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34" name="Picture 2" descr="Jesus replied, ‘Elijah does come first, then the Son of Man must suffer and be rejected? But I tell you, Elijah has come already. The disciples understood by this that Jesus meant John the Baptist. – Slide 13">
            <a:extLst>
              <a:ext uri="{FF2B5EF4-FFF2-40B4-BE49-F238E27FC236}">
                <a16:creationId xmlns:a16="http://schemas.microsoft.com/office/drawing/2014/main" id="{ECE8028A-5970-8C24-E87E-3E5EDDF13C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3615"/>
          <a:stretch/>
        </p:blipFill>
        <p:spPr bwMode="auto">
          <a:xfrm>
            <a:off x="7267831" y="1041451"/>
            <a:ext cx="4572000" cy="2962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0959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367991"/>
            <a:ext cx="10572000" cy="4052207"/>
          </a:xfrm>
        </p:spPr>
        <p:txBody>
          <a:bodyPr/>
          <a:lstStyle/>
          <a:p>
            <a:r>
              <a:rPr lang="en-US" sz="3600" dirty="0"/>
              <a:t>“Through being overcome with sleep, the disciples heard little of what passed between Christ and the heavenly messengers. Failing to watch and pray, they had not received that which God desired to give them,—a knowledge of the sufferings of Christ, and the glory that should follow.”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p.425</a:t>
            </a:r>
          </a:p>
        </p:txBody>
      </p:sp>
    </p:spTree>
    <p:extLst>
      <p:ext uri="{BB962C8B-B14F-4D97-AF65-F5344CB8AC3E}">
        <p14:creationId xmlns:p14="http://schemas.microsoft.com/office/powerpoint/2010/main" val="36415581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“They lost the blessing that might have been theirs through sharing His self-sacrifice. Slow of heart to believe were these disciples, little appreciative of the treasure with which Heaven sought to enrich them.”</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p.425</a:t>
            </a:r>
          </a:p>
        </p:txBody>
      </p:sp>
    </p:spTree>
    <p:extLst>
      <p:ext uri="{BB962C8B-B14F-4D97-AF65-F5344CB8AC3E}">
        <p14:creationId xmlns:p14="http://schemas.microsoft.com/office/powerpoint/2010/main" val="4071098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1449147"/>
            <a:ext cx="10572000" cy="3290804"/>
          </a:xfrm>
        </p:spPr>
        <p:txBody>
          <a:bodyPr/>
          <a:lstStyle/>
          <a:p>
            <a:r>
              <a:rPr lang="en-US" sz="4000" dirty="0"/>
              <a:t>“Yet they received great light. They were assured that all heaven knew of the sin of the Jewish nation in rejecting Christ. They were given a clearer insight into the work of the Redeemer. They saw with their eyes and heard with their ears things that were beyond the comprehension of man.”</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p.425</a:t>
            </a:r>
          </a:p>
        </p:txBody>
      </p:sp>
    </p:spTree>
    <p:extLst>
      <p:ext uri="{BB962C8B-B14F-4D97-AF65-F5344CB8AC3E}">
        <p14:creationId xmlns:p14="http://schemas.microsoft.com/office/powerpoint/2010/main" val="38586087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t>“They were “eyewitnesses of His majesty,” and they realized that Jesus was indeed the Messiah, to whom patriarchs and prophets had witnessed, and that He was recognized as such by the heavenly universe.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p.425</a:t>
            </a:r>
          </a:p>
        </p:txBody>
      </p:sp>
    </p:spTree>
    <p:extLst>
      <p:ext uri="{BB962C8B-B14F-4D97-AF65-F5344CB8AC3E}">
        <p14:creationId xmlns:p14="http://schemas.microsoft.com/office/powerpoint/2010/main" val="2167114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9:14-30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000" dirty="0"/>
              <a:t>14 And when he came to his disciples, he saw a great multitude about them, and the scribes questioning with them.</a:t>
            </a:r>
          </a:p>
          <a:p>
            <a:r>
              <a:rPr lang="en-US" sz="4000" dirty="0"/>
              <a:t>15 And straightway all the people, when they beheld him, were greatly amazed, and running to him saluted him.</a:t>
            </a:r>
          </a:p>
        </p:txBody>
      </p:sp>
      <p:pic>
        <p:nvPicPr>
          <p:cNvPr id="19458" name="Picture 2" descr="After taking Peter, James and John up a mountain to pray during the night, Jesus returned to meet with His disciples. A large crowd was there and the teachers of the law were arguing with the disciples. ‘What are you arguing about?’ Jesus asked. – Slide 1">
            <a:extLst>
              <a:ext uri="{FF2B5EF4-FFF2-40B4-BE49-F238E27FC236}">
                <a16:creationId xmlns:a16="http://schemas.microsoft.com/office/drawing/2014/main" id="{3D3BAB58-D5B6-BFF9-24BE-8D00894D8F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231" r="5159"/>
          <a:stretch/>
        </p:blipFill>
        <p:spPr bwMode="auto">
          <a:xfrm>
            <a:off x="1073150" y="2311659"/>
            <a:ext cx="3547533" cy="3935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581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9:16-30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000" dirty="0"/>
              <a:t>16 And he asked the scribes, What question ye with them?</a:t>
            </a:r>
          </a:p>
          <a:p>
            <a:r>
              <a:rPr lang="en-US" sz="4000" dirty="0"/>
              <a:t>17 And one of the multitude answered and said, Master, I have brought unto thee my son, which hath a dumb spirit;</a:t>
            </a:r>
          </a:p>
        </p:txBody>
      </p:sp>
      <p:pic>
        <p:nvPicPr>
          <p:cNvPr id="20482" name="Picture 2" descr="A man in the crowd answered, ‘Teacher, I brought you my son, who is possessed by a spirit that has robbed him of speech. – Slide 2">
            <a:extLst>
              <a:ext uri="{FF2B5EF4-FFF2-40B4-BE49-F238E27FC236}">
                <a16:creationId xmlns:a16="http://schemas.microsoft.com/office/drawing/2014/main" id="{4D707913-A89E-329E-584F-DF8F61EF86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13" r="19846"/>
          <a:stretch/>
        </p:blipFill>
        <p:spPr bwMode="auto">
          <a:xfrm>
            <a:off x="1073150" y="2334431"/>
            <a:ext cx="3547534" cy="3798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779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9:18-30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000" dirty="0"/>
              <a:t>18 And wheresoever he taketh him, he </a:t>
            </a:r>
            <a:r>
              <a:rPr lang="en-US" sz="4000" dirty="0" err="1"/>
              <a:t>teareth</a:t>
            </a:r>
            <a:r>
              <a:rPr lang="en-US" sz="4000" dirty="0"/>
              <a:t> him: and he </a:t>
            </a:r>
            <a:r>
              <a:rPr lang="en-US" sz="4000" dirty="0" err="1"/>
              <a:t>foameth</a:t>
            </a:r>
            <a:r>
              <a:rPr lang="en-US" sz="4000" dirty="0"/>
              <a:t>, and </a:t>
            </a:r>
            <a:r>
              <a:rPr lang="en-US" sz="4000" dirty="0" err="1"/>
              <a:t>gnasheth</a:t>
            </a:r>
            <a:r>
              <a:rPr lang="en-US" sz="4000" dirty="0"/>
              <a:t> with his teeth, and </a:t>
            </a:r>
            <a:r>
              <a:rPr lang="en-US" sz="4000" dirty="0" err="1"/>
              <a:t>pineth</a:t>
            </a:r>
            <a:r>
              <a:rPr lang="en-US" sz="4000" dirty="0"/>
              <a:t> away: and I </a:t>
            </a:r>
            <a:r>
              <a:rPr lang="en-US" sz="4000" dirty="0" err="1"/>
              <a:t>spake</a:t>
            </a:r>
            <a:r>
              <a:rPr lang="en-US" sz="4000" dirty="0"/>
              <a:t> to thy disciples that they should cast him out; and they could not.</a:t>
            </a:r>
          </a:p>
        </p:txBody>
      </p:sp>
      <p:pic>
        <p:nvPicPr>
          <p:cNvPr id="21506" name="Picture 2" descr="‘Whenever it seizes him, it throws him to the ground. He foams at the mouth, gnashes his teeth and becomes rigid. I asked your disciples to drive out the spirit, but they could not.’ – Slide 3">
            <a:extLst>
              <a:ext uri="{FF2B5EF4-FFF2-40B4-BE49-F238E27FC236}">
                <a16:creationId xmlns:a16="http://schemas.microsoft.com/office/drawing/2014/main" id="{C8B4CFBB-394F-B09D-EE5E-308DD334B3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4" r="11204"/>
          <a:stretch/>
        </p:blipFill>
        <p:spPr bwMode="auto">
          <a:xfrm>
            <a:off x="1073150" y="2473917"/>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5365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A Blind Man in Bethsaida</a:t>
            </a:r>
            <a:br>
              <a:rPr lang="en-US" sz="3600" dirty="0"/>
            </a:br>
            <a:r>
              <a:rPr lang="en-US" sz="3200" dirty="0">
                <a:solidFill>
                  <a:schemeClr val="bg1"/>
                </a:solidFill>
              </a:rPr>
              <a:t>Mark 8:26</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4800" dirty="0"/>
              <a:t>26 And he sent him away to his house, saying, Neither go into the town, nor tell it to any in the town.</a:t>
            </a:r>
          </a:p>
        </p:txBody>
      </p:sp>
      <p:pic>
        <p:nvPicPr>
          <p:cNvPr id="4100" name="Picture 4" descr="Mark 8:26 - &quot;And he sent him away to his house, saying, Neither go into the town, nor tell it to any in the town.&quot;">
            <a:extLst>
              <a:ext uri="{FF2B5EF4-FFF2-40B4-BE49-F238E27FC236}">
                <a16:creationId xmlns:a16="http://schemas.microsoft.com/office/drawing/2014/main" id="{674752C8-8D06-8412-F01A-4F6CB3B13B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922"/>
          <a:stretch/>
        </p:blipFill>
        <p:spPr bwMode="auto">
          <a:xfrm>
            <a:off x="1073150" y="2392018"/>
            <a:ext cx="3547533" cy="365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0305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9:19-30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800" dirty="0"/>
              <a:t>19 He </a:t>
            </a:r>
            <a:r>
              <a:rPr lang="en-US" sz="4800" dirty="0" err="1"/>
              <a:t>answereth</a:t>
            </a:r>
            <a:r>
              <a:rPr lang="en-US" sz="4800" dirty="0"/>
              <a:t> him, and saith, O faithless generation, how long shall I be with you? how long shall I suffer you? bring him unto me.</a:t>
            </a:r>
          </a:p>
        </p:txBody>
      </p:sp>
      <p:pic>
        <p:nvPicPr>
          <p:cNvPr id="22530" name="Picture 2" descr="‘You unbelieving generation,’ Jesus replied, ‘how long shall I stay with you? How long shall I put up with you? Bring the boy to me.’ The boy was brought to Jesus.   – Slide 4">
            <a:extLst>
              <a:ext uri="{FF2B5EF4-FFF2-40B4-BE49-F238E27FC236}">
                <a16:creationId xmlns:a16="http://schemas.microsoft.com/office/drawing/2014/main" id="{1DAC643E-AD89-2262-92A8-DD13D838DC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4" r="11204"/>
          <a:stretch/>
        </p:blipFill>
        <p:spPr bwMode="auto">
          <a:xfrm>
            <a:off x="1073150" y="2396425"/>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2456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9:20-30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800" dirty="0"/>
              <a:t>20 And they brought him unto him: and when he saw him, straightway the spirit tare him; and he fell on the ground, and wallowed foaming.</a:t>
            </a:r>
          </a:p>
        </p:txBody>
      </p:sp>
      <p:pic>
        <p:nvPicPr>
          <p:cNvPr id="23554" name="Picture 2" descr="When the spirit saw Jesus, it immediately threw the boy into a convulsion. He fell to the ground and rolled around, foaming at the mouth. – Slide 5">
            <a:extLst>
              <a:ext uri="{FF2B5EF4-FFF2-40B4-BE49-F238E27FC236}">
                <a16:creationId xmlns:a16="http://schemas.microsoft.com/office/drawing/2014/main" id="{E26C704B-CE3A-E80B-7E67-5F24269E90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4" r="11204"/>
          <a:stretch/>
        </p:blipFill>
        <p:spPr bwMode="auto">
          <a:xfrm>
            <a:off x="1073150" y="2427422"/>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31231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9:21-30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800" dirty="0"/>
              <a:t>21 And he asked his father, How long is it ago since this came unto him? And he said, Of a child.</a:t>
            </a:r>
          </a:p>
        </p:txBody>
      </p:sp>
      <p:pic>
        <p:nvPicPr>
          <p:cNvPr id="24578" name="Picture 2" descr="Jesus asked the boy’s father, ‘How long has he been like this?’ ‘From childhood,’ he answered. ‘It has often thrown him into fire or water to kill him.’ – Slide 6">
            <a:extLst>
              <a:ext uri="{FF2B5EF4-FFF2-40B4-BE49-F238E27FC236}">
                <a16:creationId xmlns:a16="http://schemas.microsoft.com/office/drawing/2014/main" id="{3814C272-605C-6571-27D0-5D5D5ABF69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756" r="9651"/>
          <a:stretch/>
        </p:blipFill>
        <p:spPr bwMode="auto">
          <a:xfrm>
            <a:off x="1144108" y="2411924"/>
            <a:ext cx="354753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4238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9:22-30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800" dirty="0"/>
              <a:t>22 And ofttimes it hath cast him into the fire, and into the waters, to destroy him: but if thou canst do any thing, have compassion on us, and help us.</a:t>
            </a:r>
          </a:p>
        </p:txBody>
      </p:sp>
      <p:pic>
        <p:nvPicPr>
          <p:cNvPr id="25602" name="Picture 2" descr="‘If you can do anything, take pity on us and help us.’‘If you can?’ said Jesus. ‘Everything is possible for someone who believes.’Immediately the boy’s father exclaimed, ‘I do believe – Slide 7">
            <a:extLst>
              <a:ext uri="{FF2B5EF4-FFF2-40B4-BE49-F238E27FC236}">
                <a16:creationId xmlns:a16="http://schemas.microsoft.com/office/drawing/2014/main" id="{6E47869E-3441-E696-8115-8BF6F48655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86" r="22690"/>
          <a:stretch/>
        </p:blipFill>
        <p:spPr bwMode="auto">
          <a:xfrm>
            <a:off x="1073150" y="2504912"/>
            <a:ext cx="3618492" cy="3742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81722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9:23-30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400" dirty="0"/>
              <a:t>23 Jesus said unto him, If thou canst believe, all things are possible to him that believeth.</a:t>
            </a:r>
          </a:p>
          <a:p>
            <a:r>
              <a:rPr lang="en-US" sz="4400" dirty="0"/>
              <a:t>24 And straightway the father of the child cried out, and said with tears, Lord, I believe; help thou mine unbelief.</a:t>
            </a:r>
          </a:p>
        </p:txBody>
      </p:sp>
      <p:pic>
        <p:nvPicPr>
          <p:cNvPr id="26626" name="Picture 2" descr="‘Whenever it seizes him, it throws him to the ground. He foams at the mouth, gnashes his teeth and becomes rigid. I asked your disciples to drive out the spirit, but they could not.’ – Slide 3">
            <a:extLst>
              <a:ext uri="{FF2B5EF4-FFF2-40B4-BE49-F238E27FC236}">
                <a16:creationId xmlns:a16="http://schemas.microsoft.com/office/drawing/2014/main" id="{F4AD77FB-0C07-64C7-7069-82EA1C80D6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2230"/>
          <a:stretch/>
        </p:blipFill>
        <p:spPr bwMode="auto">
          <a:xfrm>
            <a:off x="1073150" y="2377493"/>
            <a:ext cx="3547533" cy="3925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0602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9:25-30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400" dirty="0"/>
              <a:t>25 When Jesus saw that the people came running together, he rebuked the foul spirit, saying unto him, Thou dumb and deaf spirit, I charge thee, come out of him, and enter no more into him.</a:t>
            </a:r>
          </a:p>
        </p:txBody>
      </p:sp>
      <p:pic>
        <p:nvPicPr>
          <p:cNvPr id="27650" name="Picture 2" descr=" Jesus rebuked the impure spirit. ‘You deaf and mute spirit’, He said, ‘I command you, come out of him and never enter him again.’ The spirit shrieked, convulsed him violently and came out. – Slide 8">
            <a:extLst>
              <a:ext uri="{FF2B5EF4-FFF2-40B4-BE49-F238E27FC236}">
                <a16:creationId xmlns:a16="http://schemas.microsoft.com/office/drawing/2014/main" id="{DFF7EA93-EDE4-4DB3-1077-87810D5E79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057"/>
          <a:stretch/>
        </p:blipFill>
        <p:spPr bwMode="auto">
          <a:xfrm>
            <a:off x="1073150" y="2442920"/>
            <a:ext cx="3547534" cy="3804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578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9:26-30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400" dirty="0"/>
              <a:t>26 And the spirit cried, and rent him sore, and came out of him: and he was as one dead; insomuch that many said, He is dead.</a:t>
            </a:r>
          </a:p>
        </p:txBody>
      </p:sp>
      <p:pic>
        <p:nvPicPr>
          <p:cNvPr id="28674" name="Picture 2" descr="The boy looked so much like a corpse that many said, ‘He’s dead.’   – Slide 9">
            <a:extLst>
              <a:ext uri="{FF2B5EF4-FFF2-40B4-BE49-F238E27FC236}">
                <a16:creationId xmlns:a16="http://schemas.microsoft.com/office/drawing/2014/main" id="{618A76DB-A5CB-F451-E26E-B624604BAB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855"/>
          <a:stretch/>
        </p:blipFill>
        <p:spPr bwMode="auto">
          <a:xfrm>
            <a:off x="1073150" y="2365429"/>
            <a:ext cx="361849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579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9:27-30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400" dirty="0"/>
              <a:t>27 But Jesus took him by the hand, and lifted him up; and he arose.</a:t>
            </a:r>
          </a:p>
          <a:p>
            <a:r>
              <a:rPr lang="en-US" sz="4400" dirty="0"/>
              <a:t>28 And when he was come into the house, his disciples asked him privately, Why could not we cast him out?</a:t>
            </a:r>
          </a:p>
        </p:txBody>
      </p:sp>
      <p:sp>
        <p:nvSpPr>
          <p:cNvPr id="4" name="AutoShape 2" descr="But Jesus took him by the hand and lifted him to his feet, and he stood up. – Slide 10">
            <a:extLst>
              <a:ext uri="{FF2B5EF4-FFF2-40B4-BE49-F238E27FC236}">
                <a16:creationId xmlns:a16="http://schemas.microsoft.com/office/drawing/2014/main" id="{2CE8ACE9-C84B-7040-38D2-BADC886002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9700" name="Picture 4" descr="But Jesus took him by the hand and lifted him to his feet, and he stood up. – Slide 10">
            <a:extLst>
              <a:ext uri="{FF2B5EF4-FFF2-40B4-BE49-F238E27FC236}">
                <a16:creationId xmlns:a16="http://schemas.microsoft.com/office/drawing/2014/main" id="{98113FA9-9463-73C2-A5F1-1905C5A1A7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87" r="16886"/>
          <a:stretch/>
        </p:blipFill>
        <p:spPr bwMode="auto">
          <a:xfrm>
            <a:off x="1073150" y="2380927"/>
            <a:ext cx="3547534" cy="3663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714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Help Mine Unbelief</a:t>
            </a:r>
            <a:br>
              <a:rPr lang="en-US" sz="3600" dirty="0"/>
            </a:br>
            <a:r>
              <a:rPr lang="en-US" sz="3200" dirty="0">
                <a:solidFill>
                  <a:schemeClr val="bg1"/>
                </a:solidFill>
              </a:rPr>
              <a:t>Mark 9:29-30</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r>
              <a:rPr lang="en-US" sz="4000" dirty="0"/>
              <a:t>29 And he said unto them, This kind can come forth by nothing, but by prayer and fasting.</a:t>
            </a:r>
          </a:p>
          <a:p>
            <a:r>
              <a:rPr lang="en-US" sz="4000" dirty="0"/>
              <a:t>30 And they departed thence, and passed through Galilee; and he would not that any man should know it.</a:t>
            </a:r>
          </a:p>
        </p:txBody>
      </p:sp>
      <p:sp>
        <p:nvSpPr>
          <p:cNvPr id="4" name="AutoShape 2" descr="But Jesus took him by the hand and lifted him to his feet, and he stood up. – Slide 10">
            <a:extLst>
              <a:ext uri="{FF2B5EF4-FFF2-40B4-BE49-F238E27FC236}">
                <a16:creationId xmlns:a16="http://schemas.microsoft.com/office/drawing/2014/main" id="{2CE8ACE9-C84B-7040-38D2-BADC886002D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22" name="Picture 2" descr="After Jesus had gone indoors, His disciples asked him privately, ‘Why couldn’t we drive it out?’He replied, ‘This kind can come out only by prayer.’ – Slide 11">
            <a:extLst>
              <a:ext uri="{FF2B5EF4-FFF2-40B4-BE49-F238E27FC236}">
                <a16:creationId xmlns:a16="http://schemas.microsoft.com/office/drawing/2014/main" id="{3BC125E1-C6BF-18A8-2608-9EDFBBED43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776" r="14026"/>
          <a:stretch/>
        </p:blipFill>
        <p:spPr bwMode="auto">
          <a:xfrm>
            <a:off x="1073150" y="2550508"/>
            <a:ext cx="3547533" cy="3585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6314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742951"/>
            <a:ext cx="10572000" cy="3677248"/>
          </a:xfrm>
        </p:spPr>
        <p:txBody>
          <a:bodyPr/>
          <a:lstStyle/>
          <a:p>
            <a:r>
              <a:rPr lang="en-US" sz="4000" dirty="0"/>
              <a:t>“The words of Christ pointing to His death had brought sadness and doubt. And the selection of the three disciples to accompany Jesus to the mountain had excited the jealousy of the nine.”</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1549869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379141" y="178421"/>
            <a:ext cx="11002857" cy="1471959"/>
          </a:xfrm>
          <a:noFill/>
        </p:spPr>
        <p:txBody>
          <a:bodyPr/>
          <a:lstStyle/>
          <a:p>
            <a:r>
              <a:rPr lang="en-US" sz="4800" dirty="0"/>
              <a:t>A TWO-STEP MIRACLE?</a:t>
            </a:r>
            <a:endParaRPr lang="en-US" dirty="0">
              <a:solidFill>
                <a:schemeClr val="bg2">
                  <a:lumMod val="40000"/>
                  <a:lumOff val="60000"/>
                </a:schemeClr>
              </a:solidFill>
            </a:endParaRPr>
          </a:p>
        </p:txBody>
      </p:sp>
      <p:sp>
        <p:nvSpPr>
          <p:cNvPr id="8" name="TextBox 7">
            <a:extLst>
              <a:ext uri="{FF2B5EF4-FFF2-40B4-BE49-F238E27FC236}">
                <a16:creationId xmlns:a16="http://schemas.microsoft.com/office/drawing/2014/main" id="{ABEE22B8-2F3D-B14B-1AC8-25080E9F67FE}"/>
              </a:ext>
            </a:extLst>
          </p:cNvPr>
          <p:cNvSpPr txBox="1"/>
          <p:nvPr/>
        </p:nvSpPr>
        <p:spPr>
          <a:xfrm rot="20917991">
            <a:off x="6994715" y="2491224"/>
            <a:ext cx="5198019" cy="1815882"/>
          </a:xfrm>
          <a:prstGeom prst="rect">
            <a:avLst/>
          </a:prstGeom>
          <a:noFill/>
        </p:spPr>
        <p:txBody>
          <a:bodyPr wrap="square" rtlCol="0">
            <a:spAutoFit/>
          </a:bodyPr>
          <a:lstStyle/>
          <a:p>
            <a:pPr algn="ctr"/>
            <a:r>
              <a:rPr lang="en-US" sz="2800" dirty="0"/>
              <a:t>And he said unto her, </a:t>
            </a:r>
            <a:r>
              <a:rPr lang="en-US" sz="2800" dirty="0">
                <a:highlight>
                  <a:srgbClr val="000080"/>
                </a:highlight>
              </a:rPr>
              <a:t>For this saying </a:t>
            </a:r>
            <a:r>
              <a:rPr lang="en-US" sz="2800" dirty="0"/>
              <a:t>go thy way; the devil is gone out of thy daughter.  Mark 7:29</a:t>
            </a:r>
          </a:p>
        </p:txBody>
      </p:sp>
      <p:sp>
        <p:nvSpPr>
          <p:cNvPr id="9" name="TextBox 8">
            <a:extLst>
              <a:ext uri="{FF2B5EF4-FFF2-40B4-BE49-F238E27FC236}">
                <a16:creationId xmlns:a16="http://schemas.microsoft.com/office/drawing/2014/main" id="{74705347-F1D9-2789-2D98-C1DF703BC60A}"/>
              </a:ext>
            </a:extLst>
          </p:cNvPr>
          <p:cNvSpPr txBox="1"/>
          <p:nvPr/>
        </p:nvSpPr>
        <p:spPr>
          <a:xfrm rot="822108">
            <a:off x="3723104" y="4511208"/>
            <a:ext cx="8338666" cy="1754326"/>
          </a:xfrm>
          <a:prstGeom prst="rect">
            <a:avLst/>
          </a:prstGeom>
          <a:noFill/>
        </p:spPr>
        <p:txBody>
          <a:bodyPr wrap="square" rtlCol="0">
            <a:spAutoFit/>
          </a:bodyPr>
          <a:lstStyle/>
          <a:p>
            <a:pPr algn="ctr"/>
            <a:r>
              <a:rPr lang="en-US" sz="3600" dirty="0"/>
              <a:t>Jesus said unto him, If thou canst </a:t>
            </a:r>
            <a:r>
              <a:rPr lang="en-US" sz="3600" dirty="0">
                <a:highlight>
                  <a:srgbClr val="000080"/>
                </a:highlight>
              </a:rPr>
              <a:t>believe</a:t>
            </a:r>
            <a:r>
              <a:rPr lang="en-US" sz="3600" dirty="0"/>
              <a:t>, all things are possible to him that believeth.   Mark 9:23</a:t>
            </a:r>
          </a:p>
        </p:txBody>
      </p:sp>
      <p:sp>
        <p:nvSpPr>
          <p:cNvPr id="10" name="TextBox 9">
            <a:extLst>
              <a:ext uri="{FF2B5EF4-FFF2-40B4-BE49-F238E27FC236}">
                <a16:creationId xmlns:a16="http://schemas.microsoft.com/office/drawing/2014/main" id="{23361623-F7D4-0F28-8B47-94C1E9353F40}"/>
              </a:ext>
            </a:extLst>
          </p:cNvPr>
          <p:cNvSpPr txBox="1"/>
          <p:nvPr/>
        </p:nvSpPr>
        <p:spPr>
          <a:xfrm rot="386271">
            <a:off x="-288192" y="4712767"/>
            <a:ext cx="5529660" cy="2062103"/>
          </a:xfrm>
          <a:prstGeom prst="rect">
            <a:avLst/>
          </a:prstGeom>
          <a:noFill/>
        </p:spPr>
        <p:txBody>
          <a:bodyPr wrap="square" rtlCol="0">
            <a:spAutoFit/>
          </a:bodyPr>
          <a:lstStyle/>
          <a:p>
            <a:pPr algn="ctr"/>
            <a:r>
              <a:rPr lang="en-US" sz="3200" dirty="0"/>
              <a:t>52 And Jesus said unto him, Go thy way; thy </a:t>
            </a:r>
            <a:r>
              <a:rPr lang="en-US" sz="3200" dirty="0">
                <a:highlight>
                  <a:srgbClr val="000080"/>
                </a:highlight>
              </a:rPr>
              <a:t>faith</a:t>
            </a:r>
            <a:r>
              <a:rPr lang="en-US" sz="3200" dirty="0"/>
              <a:t> hath made thee whole. </a:t>
            </a:r>
          </a:p>
          <a:p>
            <a:pPr algn="ctr"/>
            <a:r>
              <a:rPr lang="en-US" sz="3200" dirty="0"/>
              <a:t>Mark 10:52</a:t>
            </a:r>
          </a:p>
        </p:txBody>
      </p:sp>
      <p:sp>
        <p:nvSpPr>
          <p:cNvPr id="11" name="TextBox 10">
            <a:extLst>
              <a:ext uri="{FF2B5EF4-FFF2-40B4-BE49-F238E27FC236}">
                <a16:creationId xmlns:a16="http://schemas.microsoft.com/office/drawing/2014/main" id="{BB4EF0E5-3619-7D1F-7F78-AA82F783289B}"/>
              </a:ext>
            </a:extLst>
          </p:cNvPr>
          <p:cNvSpPr txBox="1"/>
          <p:nvPr/>
        </p:nvSpPr>
        <p:spPr>
          <a:xfrm rot="20870913">
            <a:off x="-230044" y="2058623"/>
            <a:ext cx="6115878" cy="2308324"/>
          </a:xfrm>
          <a:prstGeom prst="rect">
            <a:avLst/>
          </a:prstGeom>
          <a:noFill/>
        </p:spPr>
        <p:txBody>
          <a:bodyPr wrap="square" rtlCol="0">
            <a:spAutoFit/>
          </a:bodyPr>
          <a:lstStyle/>
          <a:p>
            <a:pPr algn="ctr"/>
            <a:r>
              <a:rPr lang="en-US" sz="3600" dirty="0"/>
              <a:t>And he said unto her, Daughter, thy </a:t>
            </a:r>
            <a:r>
              <a:rPr lang="en-US" sz="3600" dirty="0">
                <a:highlight>
                  <a:srgbClr val="000080"/>
                </a:highlight>
              </a:rPr>
              <a:t>faith</a:t>
            </a:r>
            <a:r>
              <a:rPr lang="en-US" sz="3600" dirty="0"/>
              <a:t> hath made thee whole; </a:t>
            </a:r>
          </a:p>
          <a:p>
            <a:pPr algn="ctr"/>
            <a:r>
              <a:rPr lang="en-US" sz="3600" dirty="0"/>
              <a:t>Mark 5:34</a:t>
            </a:r>
          </a:p>
        </p:txBody>
      </p:sp>
      <p:sp>
        <p:nvSpPr>
          <p:cNvPr id="12" name="TextBox 11">
            <a:extLst>
              <a:ext uri="{FF2B5EF4-FFF2-40B4-BE49-F238E27FC236}">
                <a16:creationId xmlns:a16="http://schemas.microsoft.com/office/drawing/2014/main" id="{F39D063C-E5FB-9FCF-85B6-692CDA7AA7A8}"/>
              </a:ext>
            </a:extLst>
          </p:cNvPr>
          <p:cNvSpPr txBox="1"/>
          <p:nvPr/>
        </p:nvSpPr>
        <p:spPr>
          <a:xfrm rot="659288">
            <a:off x="4966977" y="592275"/>
            <a:ext cx="7508312" cy="1200329"/>
          </a:xfrm>
          <a:prstGeom prst="rect">
            <a:avLst/>
          </a:prstGeom>
          <a:noFill/>
        </p:spPr>
        <p:txBody>
          <a:bodyPr wrap="square" rtlCol="0">
            <a:spAutoFit/>
          </a:bodyPr>
          <a:lstStyle/>
          <a:p>
            <a:pPr algn="ctr"/>
            <a:r>
              <a:rPr lang="en-US" sz="3600" dirty="0"/>
              <a:t>Be not afraid, only </a:t>
            </a:r>
            <a:r>
              <a:rPr lang="en-US" sz="3600" dirty="0">
                <a:highlight>
                  <a:srgbClr val="000080"/>
                </a:highlight>
              </a:rPr>
              <a:t>believe</a:t>
            </a:r>
            <a:r>
              <a:rPr lang="en-US" sz="3600" dirty="0"/>
              <a:t>.</a:t>
            </a:r>
          </a:p>
          <a:p>
            <a:pPr algn="ctr"/>
            <a:r>
              <a:rPr lang="en-US" sz="3600" dirty="0"/>
              <a:t>Mark 5:36</a:t>
            </a:r>
          </a:p>
        </p:txBody>
      </p:sp>
    </p:spTree>
    <p:extLst>
      <p:ext uri="{BB962C8B-B14F-4D97-AF65-F5344CB8AC3E}">
        <p14:creationId xmlns:p14="http://schemas.microsoft.com/office/powerpoint/2010/main" val="18827113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367991"/>
            <a:ext cx="10572000" cy="4052207"/>
          </a:xfrm>
        </p:spPr>
        <p:txBody>
          <a:bodyPr/>
          <a:lstStyle/>
          <a:p>
            <a:r>
              <a:rPr lang="en-US" sz="4000" dirty="0"/>
              <a:t>“Instead of strengthening their faith by prayer and meditation on the words of Christ, they had been dwelling on their discouragements and personal grievances. In this state of darkness they had undertaken the conflict with Satan.”</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5484234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0" y="1706322"/>
            <a:ext cx="10572000" cy="2971051"/>
          </a:xfrm>
        </p:spPr>
        <p:txBody>
          <a:bodyPr/>
          <a:lstStyle/>
          <a:p>
            <a:r>
              <a:rPr lang="en-US" sz="4000" dirty="0"/>
              <a:t>“In order to succeed in such a conflict they must come to the work in a different spirit. Their faith must be strengthened by fervent prayer and fasting, and humiliation of heart. They must be emptied of self, and be filled with the Spirit and power of God.”</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12595357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600" dirty="0"/>
              <a:t>“Earnest, persevering supplication to God in faith—faith that leads to entire dependence upon God, and unreserved consecration to His work—can alone avail to bring men the Holy Spirit's aid in the battle against principalities and powers, the rulers of the darkness of this world, and wicked spirits in high places.”</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21500609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600" dirty="0"/>
              <a:t>“If ye have faith as a grain of mustard seed,” said Jesus, “ye shall say unto this mountain, Remove hence to yonder place; and it shall remove.” Though the grain of mustard seed is so small, it contains that same mysterious life principle which produces growth in the loftiest tree.”</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21075582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600" dirty="0"/>
              <a:t>“When the mustard seed is cast into the ground, the tiny germ lays hold of every element that God has provided for its nutriment, and it speedily develops a sturdy growth. If you have faith like this, you will lay hold upon God's word, and upon all the helpful agencies He has appointed.”</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10037108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536713"/>
            <a:ext cx="10572000" cy="3883485"/>
          </a:xfrm>
        </p:spPr>
        <p:txBody>
          <a:bodyPr/>
          <a:lstStyle/>
          <a:p>
            <a:r>
              <a:rPr lang="en-US" sz="3600" dirty="0"/>
              <a:t>“Thus your faith will strengthen, and will bring to your aid the power of heaven. The obstacles that are piled by Satan across your path, though apparently as insurmountable as the eternal hills, shall disappear before the demand of faith. “Nothing shall be impossible unto you.”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p.431</a:t>
            </a:r>
          </a:p>
        </p:txBody>
      </p:sp>
    </p:spTree>
    <p:extLst>
      <p:ext uri="{BB962C8B-B14F-4D97-AF65-F5344CB8AC3E}">
        <p14:creationId xmlns:p14="http://schemas.microsoft.com/office/powerpoint/2010/main" val="3606293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A TWO-STEP MIRACLE?</a:t>
            </a:r>
            <a:br>
              <a:rPr lang="en-US" dirty="0"/>
            </a:br>
            <a:r>
              <a:rPr lang="en-US" dirty="0">
                <a:solidFill>
                  <a:schemeClr val="bg2">
                    <a:lumMod val="40000"/>
                    <a:lumOff val="60000"/>
                  </a:schemeClr>
                </a:solidFill>
              </a:rPr>
              <a:t>SDABC on Mark 8:24</a:t>
            </a: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p:txBody>
          <a:bodyPr>
            <a:normAutofit lnSpcReduction="10000"/>
          </a:bodyPr>
          <a:lstStyle/>
          <a:p>
            <a:pPr marL="0" indent="0">
              <a:buNone/>
            </a:pPr>
            <a:r>
              <a:rPr lang="en-US" sz="3600" dirty="0"/>
              <a:t>This is the only recorded instance in which Jesus performed a cure in two stages. There is no apparent reason for the use of this method in this case. However, it should be noted that, as partial vision was restored to the man, his faith increased and he was ready to believe that Jesus could cure him completely.  </a:t>
            </a:r>
          </a:p>
        </p:txBody>
      </p:sp>
    </p:spTree>
    <p:extLst>
      <p:ext uri="{BB962C8B-B14F-4D97-AF65-F5344CB8AC3E}">
        <p14:creationId xmlns:p14="http://schemas.microsoft.com/office/powerpoint/2010/main" val="4207609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8:27-33</a:t>
            </a:r>
            <a:endParaRPr lang="en-US" sz="5400" b="1" dirty="0"/>
          </a:p>
        </p:txBody>
      </p:sp>
      <p:pic>
        <p:nvPicPr>
          <p:cNvPr id="6" name="Picture Placeholder 5">
            <a:extLst>
              <a:ext uri="{FF2B5EF4-FFF2-40B4-BE49-F238E27FC236}">
                <a16:creationId xmlns:a16="http://schemas.microsoft.com/office/drawing/2014/main" id="{7F2653CA-8A22-7B64-3E5E-8FD71F2035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fontScale="92500"/>
          </a:bodyPr>
          <a:lstStyle/>
          <a:p>
            <a:r>
              <a:rPr lang="en-US" sz="3600" dirty="0"/>
              <a:t>27 And Jesus went out, and his disciples, into the towns of Caesarea Philippi: and by the way he asked his disciples, saying unto them, Whom do men say that I am?</a:t>
            </a:r>
          </a:p>
        </p:txBody>
      </p:sp>
    </p:spTree>
    <p:extLst>
      <p:ext uri="{BB962C8B-B14F-4D97-AF65-F5344CB8AC3E}">
        <p14:creationId xmlns:p14="http://schemas.microsoft.com/office/powerpoint/2010/main" val="1684541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435936"/>
            <a:ext cx="4852988" cy="1382232"/>
          </a:xfrm>
        </p:spPr>
        <p:txBody>
          <a:bodyPr>
            <a:normAutofit fontScale="90000"/>
          </a:bodyPr>
          <a:lstStyle/>
          <a:p>
            <a:pPr algn="ctr"/>
            <a:r>
              <a:rPr lang="en-US" sz="5400" b="1" dirty="0"/>
              <a:t>A Saving Faith</a:t>
            </a:r>
            <a:br>
              <a:rPr lang="en-US" sz="5400" b="1" dirty="0"/>
            </a:br>
            <a:r>
              <a:rPr lang="en-US" sz="4400" b="1" dirty="0"/>
              <a:t>Mark 8:28-33</a:t>
            </a:r>
            <a:endParaRPr lang="en-US" sz="5400" b="1" dirty="0"/>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88288"/>
            <a:ext cx="4852988" cy="4274288"/>
          </a:xfrm>
        </p:spPr>
        <p:txBody>
          <a:bodyPr>
            <a:normAutofit/>
          </a:bodyPr>
          <a:lstStyle/>
          <a:p>
            <a:r>
              <a:rPr lang="en-US" sz="3600" dirty="0"/>
              <a:t>28 And they answered, John the Baptist; but some say, Elias; and others, One of the prophets.</a:t>
            </a:r>
          </a:p>
        </p:txBody>
      </p:sp>
      <p:pic>
        <p:nvPicPr>
          <p:cNvPr id="8" name="Picture Placeholder 7">
            <a:extLst>
              <a:ext uri="{FF2B5EF4-FFF2-40B4-BE49-F238E27FC236}">
                <a16:creationId xmlns:a16="http://schemas.microsoft.com/office/drawing/2014/main" id="{0681E7C9-E33B-E119-DAF3-7E60AAD6D299}"/>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3350"/>
          <a:stretch/>
        </p:blipFill>
        <p:spPr>
          <a:xfrm>
            <a:off x="6098117" y="0"/>
            <a:ext cx="6093883" cy="6858000"/>
          </a:xfrm>
        </p:spPr>
      </p:pic>
    </p:spTree>
    <p:extLst>
      <p:ext uri="{BB962C8B-B14F-4D97-AF65-F5344CB8AC3E}">
        <p14:creationId xmlns:p14="http://schemas.microsoft.com/office/powerpoint/2010/main" val="5185620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7407</TotalTime>
  <Words>3177</Words>
  <Application>Microsoft Office PowerPoint</Application>
  <PresentationFormat>Widescreen</PresentationFormat>
  <Paragraphs>182</Paragraphs>
  <Slides>66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66</vt:i4>
      </vt:variant>
    </vt:vector>
  </HeadingPairs>
  <TitlesOfParts>
    <vt:vector size="72" baseType="lpstr">
      <vt:lpstr>Arial</vt:lpstr>
      <vt:lpstr>Arial Rounded MT Bold</vt:lpstr>
      <vt:lpstr>Calibri</vt:lpstr>
      <vt:lpstr>Century Gothic</vt:lpstr>
      <vt:lpstr>Wingdings 2</vt:lpstr>
      <vt:lpstr>Quotable</vt:lpstr>
      <vt:lpstr>Teaching Disciples: Part 1</vt:lpstr>
      <vt:lpstr>A Blind Man in Bethsaida Mark 8:22-26</vt:lpstr>
      <vt:lpstr>A Blind Man in Bethsaida Mark 8:23-26</vt:lpstr>
      <vt:lpstr>A Blind Man in Bethsaida Mark 8:24-26</vt:lpstr>
      <vt:lpstr>A Blind Man in Bethsaida Mark 8:26</vt:lpstr>
      <vt:lpstr>A TWO-STEP MIRACLE?</vt:lpstr>
      <vt:lpstr>A TWO-STEP MIRACLE? SDABC on Mark 8:24</vt:lpstr>
      <vt:lpstr>A Saving Faith Mark 8:27-33</vt:lpstr>
      <vt:lpstr>A Saving Faith Mark 8:28-33</vt:lpstr>
      <vt:lpstr>A Saving Faith Mark 8:29-33</vt:lpstr>
      <vt:lpstr>A Saving Faith Mark 8:30-33</vt:lpstr>
      <vt:lpstr> SDABC on Matthew 16:15</vt:lpstr>
      <vt:lpstr> SDABC on Matthew 16:15</vt:lpstr>
      <vt:lpstr> SDABC on Matthew 16:16</vt:lpstr>
      <vt:lpstr> SDABC on Matthew 16:16</vt:lpstr>
      <vt:lpstr>A Saving Faith Mark 8:31-33</vt:lpstr>
      <vt:lpstr>A Saving Faith Mark 8:32-33</vt:lpstr>
      <vt:lpstr>A Saving Faith Mark 8:33</vt:lpstr>
      <vt:lpstr>“After Peter's confession, Jesus charged the disciples to tell no man that He was the Christ. This charge was given because of the determined opposition of the scribes and Pharisees.”</vt:lpstr>
      <vt:lpstr>“More than this, the people, and even the disciples, had so false a conception of the Messiah that a public announcement of Him would give them no true idea of His character or His work.”</vt:lpstr>
      <vt:lpstr>“But day by day He was revealing Himself to them as the Saviour, and thus He desired to give them a true conception of Him as the Messiah.”</vt:lpstr>
      <vt:lpstr>“The disciples still expected Christ to reign as a temporal prince. Although He had so long concealed His design, they believed that He would not always remain in poverty and obscurity; the time was near when He would establish His kingdom.”</vt:lpstr>
      <vt:lpstr>“That the hatred of the priests and rabbis would never be overcome, that Christ would be rejected by His own nation, condemned as a deceiver, and crucified as a malefactor,—such a thought the disciples had never entertained.”</vt:lpstr>
      <vt:lpstr>Faith in ACTION Mark 8:34-38</vt:lpstr>
      <vt:lpstr>Faith in ACTION Mark 8:35-38</vt:lpstr>
      <vt:lpstr>Faith in ACTION Mark 8:36-38</vt:lpstr>
      <vt:lpstr>Faith in ACTION Mark 8:38</vt:lpstr>
      <vt:lpstr> SDABC on Matthew 16:24</vt:lpstr>
      <vt:lpstr> SDABC on Matthew 16:24</vt:lpstr>
      <vt:lpstr> SDABC on Matthew 16:24</vt:lpstr>
      <vt:lpstr> SDABC on Matthew 16:24</vt:lpstr>
      <vt:lpstr>Faith Rewarded:  Mark 9:1-13</vt:lpstr>
      <vt:lpstr>Faith Rewarded:  Mark 9:2-13</vt:lpstr>
      <vt:lpstr>Faith Rewarded:  Mark 9:3-13</vt:lpstr>
      <vt:lpstr>Faith Rewarded:  Mark 9:4-13</vt:lpstr>
      <vt:lpstr>Faith Rewarded:  Mark 9:5-13</vt:lpstr>
      <vt:lpstr>Faith Rewarded:  Mark 9:6-13</vt:lpstr>
      <vt:lpstr>Faith Rewarded:  Mark 9:8-13</vt:lpstr>
      <vt:lpstr>Faith Rewarded:  Mark 9:9-13</vt:lpstr>
      <vt:lpstr>Faith Rewarded:  Mark 9:10-13</vt:lpstr>
      <vt:lpstr>Faith Rewarded:  Mark 9:11-13</vt:lpstr>
      <vt:lpstr>Faith Rewarded:  Mark 9:13</vt:lpstr>
      <vt:lpstr>“Through being overcome with sleep, the disciples heard little of what passed between Christ and the heavenly messengers. Failing to watch and pray, they had not received that which God desired to give them,—a knowledge of the sufferings of Christ, and the glory that should follow.”  </vt:lpstr>
      <vt:lpstr>“They lost the blessing that might have been theirs through sharing His self-sacrifice. Slow of heart to believe were these disciples, little appreciative of the treasure with which Heaven sought to enrich them.”</vt:lpstr>
      <vt:lpstr>“Yet they received great light. They were assured that all heaven knew of the sin of the Jewish nation in rejecting Christ. They were given a clearer insight into the work of the Redeemer. They saw with their eyes and heard with their ears things that were beyond the comprehension of man.”</vt:lpstr>
      <vt:lpstr>“They were “eyewitnesses of His majesty,” and they realized that Jesus was indeed the Messiah, to whom patriarchs and prophets had witnessed, and that He was recognized as such by the heavenly universe. “</vt:lpstr>
      <vt:lpstr>Help Mine Unbelief Mark 9:14-30</vt:lpstr>
      <vt:lpstr>Help Mine Unbelief Mark 9:16-30</vt:lpstr>
      <vt:lpstr>Help Mine Unbelief Mark 9:18-30</vt:lpstr>
      <vt:lpstr>Help Mine Unbelief Mark 9:19-30</vt:lpstr>
      <vt:lpstr>Help Mine Unbelief Mark 9:20-30</vt:lpstr>
      <vt:lpstr>Help Mine Unbelief Mark 9:21-30</vt:lpstr>
      <vt:lpstr>Help Mine Unbelief Mark 9:22-30</vt:lpstr>
      <vt:lpstr>Help Mine Unbelief Mark 9:23-30</vt:lpstr>
      <vt:lpstr>Help Mine Unbelief Mark 9:25-30</vt:lpstr>
      <vt:lpstr>Help Mine Unbelief Mark 9:26-30</vt:lpstr>
      <vt:lpstr>Help Mine Unbelief Mark 9:27-30</vt:lpstr>
      <vt:lpstr>Help Mine Unbelief Mark 9:29-30</vt:lpstr>
      <vt:lpstr>“The words of Christ pointing to His death had brought sadness and doubt. And the selection of the three disciples to accompany Jesus to the mountain had excited the jealousy of the nine.”</vt:lpstr>
      <vt:lpstr>“Instead of strengthening their faith by prayer and meditation on the words of Christ, they had been dwelling on their discouragements and personal grievances. In this state of darkness they had undertaken the conflict with Satan.”</vt:lpstr>
      <vt:lpstr>“In order to succeed in such a conflict they must come to the work in a different spirit. Their faith must be strengthened by fervent prayer and fasting, and humiliation of heart. They must be emptied of self, and be filled with the Spirit and power of God.”</vt:lpstr>
      <vt:lpstr>“Earnest, persevering supplication to God in faith—faith that leads to entire dependence upon God, and unreserved consecration to His work—can alone avail to bring men the Holy Spirit's aid in the battle against principalities and powers, the rulers of the darkness of this world, and wicked spirits in high places.”</vt:lpstr>
      <vt:lpstr>“If ye have faith as a grain of mustard seed,” said Jesus, “ye shall say unto this mountain, Remove hence to yonder place; and it shall remove.” Though the grain of mustard seed is so small, it contains that same mysterious life principle which produces growth in the loftiest tree.”</vt:lpstr>
      <vt:lpstr>“When the mustard seed is cast into the ground, the tiny germ lays hold of every element that God has provided for its nutriment, and it speedily develops a sturdy growth. If you have faith like this, you will lay hold upon God's word, and upon all the helpful agencies He has appointed.”</vt:lpstr>
      <vt:lpstr>“Thus your faith will strengthen, and will bring to your aid the power of heaven. The obstacles that are piled by Satan across your path, though apparently as insurmountable as the eternal hills, shall disappear before the demand of faith. “Nothing shall be impossible unto you.”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25</cp:revision>
  <cp:lastPrinted>2024-08-03T05:36:36Z</cp:lastPrinted>
  <dcterms:created xsi:type="dcterms:W3CDTF">2024-07-06T03:04:01Z</dcterms:created>
  <dcterms:modified xsi:type="dcterms:W3CDTF">2024-08-16T05:58:28Z</dcterms:modified>
</cp:coreProperties>
</file>